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F7E955-8C18-40E3-A45D-AE50E9E92F7E}" v="1" dt="2018-09-20T12:51:24.6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0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12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1.png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19.png"/><Relationship Id="rId5" Type="http://schemas.openxmlformats.org/officeDocument/2006/relationships/image" Target="../media/image8.png"/><Relationship Id="rId10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7.png"/><Relationship Id="rId4" Type="http://schemas.openxmlformats.org/officeDocument/2006/relationships/image" Target="../media/image12.jpe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B8EB6AA-B6CA-4A39-926C-F1180C1B3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2942" y="-395765"/>
            <a:ext cx="14624382" cy="76094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065C96-4EA4-40DC-A527-4AFBBD859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3895" y="2355600"/>
            <a:ext cx="91440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solidFill>
                  <a:schemeClr val="bg1">
                    <a:lumMod val="95000"/>
                  </a:schemeClr>
                </a:solidFill>
                <a:cs typeface="Calibri Light"/>
              </a:rPr>
              <a:t>Kerberos</a:t>
            </a:r>
          </a:p>
        </p:txBody>
      </p:sp>
    </p:spTree>
    <p:extLst>
      <p:ext uri="{BB962C8B-B14F-4D97-AF65-F5344CB8AC3E}">
        <p14:creationId xmlns:p14="http://schemas.microsoft.com/office/powerpoint/2010/main" val="2502442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27AB18-64FE-42F6-AF15-DCF24F899568}"/>
              </a:ext>
            </a:extLst>
          </p:cNvPr>
          <p:cNvSpPr txBox="1"/>
          <p:nvPr/>
        </p:nvSpPr>
        <p:spPr>
          <a:xfrm>
            <a:off x="1395663" y="613610"/>
            <a:ext cx="2903621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User ID = 101</a:t>
            </a:r>
            <a:endParaRPr lang="en-US" dirty="0">
              <a:solidFill>
                <a:schemeClr val="accent6">
                  <a:lumMod val="75000"/>
                </a:schemeClr>
              </a:solidFill>
              <a:cs typeface="Calibri"/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IP address = 192.168.180.12</a:t>
            </a:r>
          </a:p>
        </p:txBody>
      </p:sp>
      <p:pic>
        <p:nvPicPr>
          <p:cNvPr id="7" name="Picture 13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02803C04-3DBF-447E-BAF6-0A06D6D67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47" y="585536"/>
            <a:ext cx="874295" cy="874295"/>
          </a:xfrm>
          <a:prstGeom prst="rect">
            <a:avLst/>
          </a:prstGeom>
        </p:spPr>
      </p:pic>
      <p:pic>
        <p:nvPicPr>
          <p:cNvPr id="9" name="Picture 8" descr="A close up of an animal&#10;&#10;Description generated with high confidence">
            <a:extLst>
              <a:ext uri="{FF2B5EF4-FFF2-40B4-BE49-F238E27FC236}">
                <a16:creationId xmlns:a16="http://schemas.microsoft.com/office/drawing/2014/main" id="{4022057A-DD34-4EB1-BFD2-9CAEA74B9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453" y="3214214"/>
            <a:ext cx="2743200" cy="28960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2BDE55-E3D6-454D-87D7-3E307B9AA24B}"/>
              </a:ext>
            </a:extLst>
          </p:cNvPr>
          <p:cNvSpPr txBox="1"/>
          <p:nvPr/>
        </p:nvSpPr>
        <p:spPr>
          <a:xfrm>
            <a:off x="-459205" y="1465847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User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C9C2D5-31E9-4E2B-B881-6CB23063793C}"/>
              </a:ext>
            </a:extLst>
          </p:cNvPr>
          <p:cNvSpPr txBox="1"/>
          <p:nvPr/>
        </p:nvSpPr>
        <p:spPr>
          <a:xfrm>
            <a:off x="8644690" y="6248399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/>
              <a:t>Kerberos realm</a:t>
            </a:r>
            <a:endParaRPr lang="en-US" b="1" u="sng" dirty="0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2EF033-3561-402A-8952-3CE4F6A53D56}"/>
              </a:ext>
            </a:extLst>
          </p:cNvPr>
          <p:cNvSpPr txBox="1"/>
          <p:nvPr/>
        </p:nvSpPr>
        <p:spPr>
          <a:xfrm>
            <a:off x="9256295" y="2839451"/>
            <a:ext cx="888332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1. AS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53CEA0-7CB4-440D-8EF7-4D2E97BBC831}"/>
              </a:ext>
            </a:extLst>
          </p:cNvPr>
          <p:cNvSpPr txBox="1"/>
          <p:nvPr/>
        </p:nvSpPr>
        <p:spPr>
          <a:xfrm>
            <a:off x="10088480" y="2909635"/>
            <a:ext cx="1981199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>
                <a:solidFill>
                  <a:schemeClr val="accent4">
                    <a:lumMod val="75000"/>
                  </a:schemeClr>
                </a:solidFill>
              </a:rPr>
              <a:t>2. TGS</a:t>
            </a:r>
            <a:r>
              <a:rPr lang="en-US" b="1" u="sng" dirty="0">
                <a:solidFill>
                  <a:schemeClr val="accent4">
                    <a:lumMod val="75000"/>
                  </a:schemeClr>
                </a:solidFill>
                <a:cs typeface="Calibri"/>
              </a:rPr>
              <a:t> (id=2)</a:t>
            </a:r>
            <a:endParaRPr lang="en-US">
              <a:solidFill>
                <a:schemeClr val="accent4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51039F-D748-4D81-A415-AB23BD9858EB}"/>
              </a:ext>
            </a:extLst>
          </p:cNvPr>
          <p:cNvSpPr txBox="1"/>
          <p:nvPr/>
        </p:nvSpPr>
        <p:spPr>
          <a:xfrm>
            <a:off x="10730163" y="4423607"/>
            <a:ext cx="1499936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/>
              <a:t>3. HTTP</a:t>
            </a:r>
            <a:r>
              <a:rPr lang="en-US" b="1" u="sng" dirty="0">
                <a:cs typeface="Calibri"/>
              </a:rPr>
              <a:t>(id=8)</a:t>
            </a:r>
            <a:endParaRPr lang="en-US" dirty="0"/>
          </a:p>
        </p:txBody>
      </p:sp>
      <p:sp>
        <p:nvSpPr>
          <p:cNvPr id="2" name="Arrow: Curved Down 1">
            <a:extLst>
              <a:ext uri="{FF2B5EF4-FFF2-40B4-BE49-F238E27FC236}">
                <a16:creationId xmlns:a16="http://schemas.microsoft.com/office/drawing/2014/main" id="{00BB4D1C-A5FF-4DD6-9037-AE07A153F00E}"/>
              </a:ext>
            </a:extLst>
          </p:cNvPr>
          <p:cNvSpPr/>
          <p:nvPr/>
        </p:nvSpPr>
        <p:spPr>
          <a:xfrm rot="11340000">
            <a:off x="1666449" y="2432768"/>
            <a:ext cx="8786019" cy="731520"/>
          </a:xfrm>
          <a:prstGeom prst="curved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23D93-839C-448D-A1D5-501AC9625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675" y="3610308"/>
            <a:ext cx="3296653" cy="237615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>
              <a:buNone/>
            </a:pPr>
            <a:r>
              <a:rPr lang="en-US" sz="4900" b="1" dirty="0">
                <a:solidFill>
                  <a:schemeClr val="accent4">
                    <a:lumMod val="75000"/>
                  </a:schemeClr>
                </a:solidFill>
                <a:cs typeface="Calibri"/>
              </a:rPr>
              <a:t>HTTP Service ticket</a:t>
            </a:r>
            <a:endParaRPr lang="en-US" sz="49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User ID = 101</a:t>
            </a:r>
            <a:endParaRPr lang="en-US" sz="4000">
              <a:solidFill>
                <a:schemeClr val="accent6">
                  <a:lumMod val="75000"/>
                </a:schemeClr>
              </a:solidFill>
              <a:cs typeface="Calibri"/>
            </a:endParaRPr>
          </a:p>
          <a:p>
            <a:r>
              <a:rPr lang="en-US" sz="4000" b="1" dirty="0">
                <a:ea typeface="+mn-lt"/>
                <a:cs typeface="+mn-lt"/>
              </a:rPr>
              <a:t>HTTP service ID = 8</a:t>
            </a:r>
          </a:p>
          <a:p>
            <a:r>
              <a:rPr lang="en-US" sz="4000" b="1" dirty="0">
                <a:cs typeface="Calibri"/>
              </a:rPr>
              <a:t>Timestamp</a:t>
            </a:r>
          </a:p>
          <a:p>
            <a:r>
              <a:rPr lang="en-US" sz="4000" b="1" dirty="0">
                <a:cs typeface="Calibri"/>
              </a:rPr>
              <a:t>Network address</a:t>
            </a:r>
          </a:p>
          <a:p>
            <a:r>
              <a:rPr lang="en-US" sz="4000" b="1" dirty="0">
                <a:cs typeface="Calibri"/>
              </a:rPr>
              <a:t>Lifetime = 3 </a:t>
            </a:r>
            <a:r>
              <a:rPr lang="en-US" sz="4000" b="1" dirty="0" err="1">
                <a:cs typeface="Calibri"/>
              </a:rPr>
              <a:t>hrs</a:t>
            </a:r>
            <a:endParaRPr lang="en-US" sz="4000" b="1" dirty="0">
              <a:cs typeface="Calibri"/>
            </a:endParaRPr>
          </a:p>
          <a:p>
            <a:r>
              <a:rPr lang="en-US" sz="4000" b="1" dirty="0">
                <a:cs typeface="Calibri"/>
              </a:rPr>
              <a:t>HTTP service session key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4" name="Picture 7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D17C6B14-7D86-4ACC-8813-FFA67D7C0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4037" y="3352800"/>
            <a:ext cx="713874" cy="713874"/>
          </a:xfrm>
          <a:prstGeom prst="rect">
            <a:avLst/>
          </a:prstGeom>
        </p:spPr>
      </p:pic>
      <p:pic>
        <p:nvPicPr>
          <p:cNvPr id="21" name="Picture 21">
            <a:extLst>
              <a:ext uri="{FF2B5EF4-FFF2-40B4-BE49-F238E27FC236}">
                <a16:creationId xmlns:a16="http://schemas.microsoft.com/office/drawing/2014/main" id="{93036C47-4123-457E-8D2C-3EE5487D42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0622" y="3169570"/>
            <a:ext cx="508836" cy="508836"/>
          </a:xfrm>
          <a:prstGeom prst="rect">
            <a:avLst/>
          </a:prstGeom>
        </p:spPr>
      </p:pic>
      <p:pic>
        <p:nvPicPr>
          <p:cNvPr id="24" name="Picture 12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BDE7939-0E5A-442E-91FF-7FCF16B80D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1543" y="5575884"/>
            <a:ext cx="308310" cy="308310"/>
          </a:xfrm>
          <a:prstGeom prst="rect">
            <a:avLst/>
          </a:prstGeom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5AC28FE-04DF-4971-B982-FC44E1F64E2F}"/>
              </a:ext>
            </a:extLst>
          </p:cNvPr>
          <p:cNvSpPr txBox="1">
            <a:spLocks/>
          </p:cNvSpPr>
          <p:nvPr/>
        </p:nvSpPr>
        <p:spPr>
          <a:xfrm>
            <a:off x="4720391" y="3592261"/>
            <a:ext cx="3296653" cy="23761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200" b="1" dirty="0">
                <a:solidFill>
                  <a:schemeClr val="accent4">
                    <a:lumMod val="75000"/>
                  </a:schemeClr>
                </a:solidFill>
                <a:cs typeface="Calibri"/>
              </a:rPr>
              <a:t>Response</a:t>
            </a:r>
          </a:p>
          <a:p>
            <a:r>
              <a:rPr lang="en-US" sz="3600" b="1" dirty="0">
                <a:ea typeface="+mn-lt"/>
                <a:cs typeface="+mn-lt"/>
              </a:rPr>
              <a:t>HTTP service ID = 8</a:t>
            </a:r>
          </a:p>
          <a:p>
            <a:r>
              <a:rPr lang="en-US" sz="3600" b="1" dirty="0">
                <a:cs typeface="Calibri"/>
              </a:rPr>
              <a:t>Timestamp</a:t>
            </a:r>
          </a:p>
          <a:p>
            <a:r>
              <a:rPr lang="en-US" sz="3600" b="1" dirty="0">
                <a:cs typeface="Calibri"/>
              </a:rPr>
              <a:t>Lifetime = 3 </a:t>
            </a:r>
            <a:r>
              <a:rPr lang="en-US" sz="3600" b="1" dirty="0" err="1">
                <a:cs typeface="Calibri"/>
              </a:rPr>
              <a:t>hrs</a:t>
            </a:r>
            <a:endParaRPr lang="en-US" sz="3600" b="1" dirty="0">
              <a:cs typeface="Calibri"/>
            </a:endParaRPr>
          </a:p>
          <a:p>
            <a:r>
              <a:rPr lang="en-US" sz="3600" b="1" dirty="0">
                <a:cs typeface="Calibri"/>
              </a:rPr>
              <a:t>HTTP service session key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27" name="Picture 7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897EE42F-C8E6-46CC-AA32-657021DC7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3721" y="3322721"/>
            <a:ext cx="713874" cy="713874"/>
          </a:xfrm>
          <a:prstGeom prst="rect">
            <a:avLst/>
          </a:prstGeom>
        </p:spPr>
      </p:pic>
      <p:pic>
        <p:nvPicPr>
          <p:cNvPr id="28" name="Picture 12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285EF7D5-EC1C-45BC-9B7F-BD22208A54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6648" y="5525752"/>
            <a:ext cx="308310" cy="308310"/>
          </a:xfrm>
          <a:prstGeom prst="rect">
            <a:avLst/>
          </a:prstGeom>
        </p:spPr>
      </p:pic>
      <p:pic>
        <p:nvPicPr>
          <p:cNvPr id="30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B47AD863-F15E-4F5C-80BA-EA52C3413C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4144" y="3173329"/>
            <a:ext cx="523875" cy="514350"/>
          </a:xfrm>
          <a:prstGeom prst="rect">
            <a:avLst/>
          </a:prstGeom>
        </p:spPr>
      </p:pic>
      <p:pic>
        <p:nvPicPr>
          <p:cNvPr id="32" name="Picture 38" descr="A picture containing vector graphics, clipart&#10;&#10;Description generated with high confidence">
            <a:extLst>
              <a:ext uri="{FF2B5EF4-FFF2-40B4-BE49-F238E27FC236}">
                <a16:creationId xmlns:a16="http://schemas.microsoft.com/office/drawing/2014/main" id="{BFFC4B2B-044F-4538-8BF8-47F88F8538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5201" y="1294649"/>
            <a:ext cx="639178" cy="619125"/>
          </a:xfrm>
          <a:prstGeom prst="rect">
            <a:avLst/>
          </a:prstGeom>
        </p:spPr>
      </p:pic>
      <p:pic>
        <p:nvPicPr>
          <p:cNvPr id="34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id="{F25DB91B-D649-411A-9A88-AA373B702E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6060" y="1398670"/>
            <a:ext cx="576514" cy="71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48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27AB18-64FE-42F6-AF15-DCF24F899568}"/>
              </a:ext>
            </a:extLst>
          </p:cNvPr>
          <p:cNvSpPr txBox="1"/>
          <p:nvPr/>
        </p:nvSpPr>
        <p:spPr>
          <a:xfrm>
            <a:off x="1395663" y="613610"/>
            <a:ext cx="2903621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User ID = 101</a:t>
            </a:r>
            <a:endParaRPr lang="en-US" dirty="0">
              <a:solidFill>
                <a:schemeClr val="accent6">
                  <a:lumMod val="75000"/>
                </a:schemeClr>
              </a:solidFill>
              <a:cs typeface="Calibri"/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IP address = 192.168.180.12</a:t>
            </a:r>
          </a:p>
        </p:txBody>
      </p:sp>
      <p:pic>
        <p:nvPicPr>
          <p:cNvPr id="7" name="Picture 13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02803C04-3DBF-447E-BAF6-0A06D6D67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47" y="585536"/>
            <a:ext cx="874295" cy="874295"/>
          </a:xfrm>
          <a:prstGeom prst="rect">
            <a:avLst/>
          </a:prstGeom>
        </p:spPr>
      </p:pic>
      <p:pic>
        <p:nvPicPr>
          <p:cNvPr id="9" name="Picture 8" descr="A close up of an animal&#10;&#10;Description generated with high confidence">
            <a:extLst>
              <a:ext uri="{FF2B5EF4-FFF2-40B4-BE49-F238E27FC236}">
                <a16:creationId xmlns:a16="http://schemas.microsoft.com/office/drawing/2014/main" id="{4022057A-DD34-4EB1-BFD2-9CAEA74B9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453" y="3214214"/>
            <a:ext cx="2743200" cy="28960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2BDE55-E3D6-454D-87D7-3E307B9AA24B}"/>
              </a:ext>
            </a:extLst>
          </p:cNvPr>
          <p:cNvSpPr txBox="1"/>
          <p:nvPr/>
        </p:nvSpPr>
        <p:spPr>
          <a:xfrm>
            <a:off x="-459205" y="1465847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User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C9C2D5-31E9-4E2B-B881-6CB23063793C}"/>
              </a:ext>
            </a:extLst>
          </p:cNvPr>
          <p:cNvSpPr txBox="1"/>
          <p:nvPr/>
        </p:nvSpPr>
        <p:spPr>
          <a:xfrm>
            <a:off x="8644690" y="6248399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/>
              <a:t>Kerberos realm</a:t>
            </a:r>
            <a:endParaRPr lang="en-US" b="1" u="sng" dirty="0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2EF033-3561-402A-8952-3CE4F6A53D56}"/>
              </a:ext>
            </a:extLst>
          </p:cNvPr>
          <p:cNvSpPr txBox="1"/>
          <p:nvPr/>
        </p:nvSpPr>
        <p:spPr>
          <a:xfrm>
            <a:off x="9256295" y="2839451"/>
            <a:ext cx="888332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1. AS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53CEA0-7CB4-440D-8EF7-4D2E97BBC831}"/>
              </a:ext>
            </a:extLst>
          </p:cNvPr>
          <p:cNvSpPr txBox="1"/>
          <p:nvPr/>
        </p:nvSpPr>
        <p:spPr>
          <a:xfrm>
            <a:off x="10088480" y="2909635"/>
            <a:ext cx="1981199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>
                <a:solidFill>
                  <a:schemeClr val="accent4">
                    <a:lumMod val="75000"/>
                  </a:schemeClr>
                </a:solidFill>
              </a:rPr>
              <a:t>2. TGS</a:t>
            </a:r>
            <a:r>
              <a:rPr lang="en-US" b="1" u="sng" dirty="0">
                <a:solidFill>
                  <a:schemeClr val="accent4">
                    <a:lumMod val="75000"/>
                  </a:schemeClr>
                </a:solidFill>
                <a:cs typeface="Calibri"/>
              </a:rPr>
              <a:t> (id=2)</a:t>
            </a:r>
            <a:endParaRPr lang="en-US">
              <a:solidFill>
                <a:schemeClr val="accent4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51039F-D748-4D81-A415-AB23BD9858EB}"/>
              </a:ext>
            </a:extLst>
          </p:cNvPr>
          <p:cNvSpPr txBox="1"/>
          <p:nvPr/>
        </p:nvSpPr>
        <p:spPr>
          <a:xfrm>
            <a:off x="10730163" y="4423607"/>
            <a:ext cx="1499936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/>
              <a:t>3. HTTP</a:t>
            </a:r>
            <a:r>
              <a:rPr lang="en-US" b="1" u="sng" dirty="0">
                <a:cs typeface="Calibri"/>
              </a:rPr>
              <a:t>(id=8)</a:t>
            </a: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5AC28FE-04DF-4971-B982-FC44E1F64E2F}"/>
              </a:ext>
            </a:extLst>
          </p:cNvPr>
          <p:cNvSpPr txBox="1">
            <a:spLocks/>
          </p:cNvSpPr>
          <p:nvPr/>
        </p:nvSpPr>
        <p:spPr>
          <a:xfrm>
            <a:off x="4720391" y="3592261"/>
            <a:ext cx="3296653" cy="23761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200" b="1" dirty="0">
                <a:solidFill>
                  <a:schemeClr val="accent4">
                    <a:lumMod val="75000"/>
                  </a:schemeClr>
                </a:solidFill>
                <a:cs typeface="Calibri"/>
              </a:rPr>
              <a:t>Response</a:t>
            </a:r>
          </a:p>
          <a:p>
            <a:r>
              <a:rPr lang="en-US" sz="3600" b="1" dirty="0">
                <a:ea typeface="+mn-lt"/>
                <a:cs typeface="+mn-lt"/>
              </a:rPr>
              <a:t>HTTP service ID = 8</a:t>
            </a:r>
          </a:p>
          <a:p>
            <a:r>
              <a:rPr lang="en-US" sz="3600" b="1" dirty="0">
                <a:cs typeface="Calibri"/>
              </a:rPr>
              <a:t>Timestamp</a:t>
            </a:r>
          </a:p>
          <a:p>
            <a:r>
              <a:rPr lang="en-US" sz="3600" b="1" dirty="0">
                <a:cs typeface="Calibri"/>
              </a:rPr>
              <a:t>Lifetime = 3 </a:t>
            </a:r>
            <a:r>
              <a:rPr lang="en-US" sz="3600" b="1" dirty="0" err="1">
                <a:cs typeface="Calibri"/>
              </a:rPr>
              <a:t>hrs</a:t>
            </a:r>
            <a:endParaRPr lang="en-US" sz="3600" b="1" dirty="0">
              <a:cs typeface="Calibri"/>
            </a:endParaRPr>
          </a:p>
          <a:p>
            <a:r>
              <a:rPr lang="en-US" sz="3600" b="1" dirty="0">
                <a:cs typeface="Calibri"/>
              </a:rPr>
              <a:t>HTTP service session key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27" name="Picture 7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897EE42F-C8E6-46CC-AA32-657021DC7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3721" y="3322721"/>
            <a:ext cx="713874" cy="713874"/>
          </a:xfrm>
          <a:prstGeom prst="rect">
            <a:avLst/>
          </a:prstGeom>
        </p:spPr>
      </p:pic>
      <p:pic>
        <p:nvPicPr>
          <p:cNvPr id="28" name="Picture 12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285EF7D5-EC1C-45BC-9B7F-BD22208A54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6648" y="5525752"/>
            <a:ext cx="308310" cy="308310"/>
          </a:xfrm>
          <a:prstGeom prst="rect">
            <a:avLst/>
          </a:prstGeom>
        </p:spPr>
      </p:pic>
      <p:pic>
        <p:nvPicPr>
          <p:cNvPr id="30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B47AD863-F15E-4F5C-80BA-EA52C3413C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4144" y="3173329"/>
            <a:ext cx="523875" cy="514350"/>
          </a:xfrm>
          <a:prstGeom prst="rect">
            <a:avLst/>
          </a:prstGeom>
        </p:spPr>
      </p:pic>
      <p:pic>
        <p:nvPicPr>
          <p:cNvPr id="6" name="Picture 38" descr="A picture containing vector graphics, clipart&#10;&#10;Description generated with high confidence">
            <a:extLst>
              <a:ext uri="{FF2B5EF4-FFF2-40B4-BE49-F238E27FC236}">
                <a16:creationId xmlns:a16="http://schemas.microsoft.com/office/drawing/2014/main" id="{80863F6B-1FD4-47B8-ABA4-356A3B7EC1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5069" y="1294649"/>
            <a:ext cx="639178" cy="619125"/>
          </a:xfrm>
          <a:prstGeom prst="rect">
            <a:avLst/>
          </a:prstGeom>
        </p:spPr>
      </p:pic>
      <p:pic>
        <p:nvPicPr>
          <p:cNvPr id="8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id="{55BEA3C5-70C8-4FD4-AFE5-7732DBC303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0876" y="2812381"/>
            <a:ext cx="576514" cy="71186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E0636B3-9344-4542-8F4F-E9176AE66450}"/>
              </a:ext>
            </a:extLst>
          </p:cNvPr>
          <p:cNvCxnSpPr/>
          <p:nvPr/>
        </p:nvCxnSpPr>
        <p:spPr>
          <a:xfrm>
            <a:off x="1317458" y="1969168"/>
            <a:ext cx="5666873" cy="106479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ECC000B3-46C9-42DB-A995-23CA13D87E18}"/>
              </a:ext>
            </a:extLst>
          </p:cNvPr>
          <p:cNvSpPr/>
          <p:nvPr/>
        </p:nvSpPr>
        <p:spPr>
          <a:xfrm>
            <a:off x="4455694" y="5077326"/>
            <a:ext cx="3681662" cy="904373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id="{16C38FDA-7FEF-47ED-9796-9C9CA3C99C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6060" y="1398670"/>
            <a:ext cx="576514" cy="711869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0AEDE09-4316-4762-9077-8265C2386401}"/>
              </a:ext>
            </a:extLst>
          </p:cNvPr>
          <p:cNvSpPr txBox="1">
            <a:spLocks/>
          </p:cNvSpPr>
          <p:nvPr/>
        </p:nvSpPr>
        <p:spPr>
          <a:xfrm>
            <a:off x="717886" y="3429834"/>
            <a:ext cx="3146260" cy="4611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900" b="1" dirty="0">
                <a:solidFill>
                  <a:schemeClr val="accent4">
                    <a:lumMod val="75000"/>
                  </a:schemeClr>
                </a:solidFill>
                <a:cs typeface="Calibri"/>
              </a:rPr>
              <a:t>HTTP Service ticket</a:t>
            </a:r>
            <a:endParaRPr lang="en-US" sz="49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2" name="Picture 7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5A542BFA-8F54-40D8-AB75-1A9F7031A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4037" y="3352800"/>
            <a:ext cx="713874" cy="713874"/>
          </a:xfrm>
          <a:prstGeom prst="rect">
            <a:avLst/>
          </a:prstGeom>
        </p:spPr>
      </p:pic>
      <p:pic>
        <p:nvPicPr>
          <p:cNvPr id="34" name="Picture 21" descr="A close up of a logo&#10;&#10;Description generated with high confidence">
            <a:extLst>
              <a:ext uri="{FF2B5EF4-FFF2-40B4-BE49-F238E27FC236}">
                <a16:creationId xmlns:a16="http://schemas.microsoft.com/office/drawing/2014/main" id="{3C35CDAC-A1A3-4D7D-AAA3-7418FC9FD4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0622" y="3169570"/>
            <a:ext cx="508836" cy="50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83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27AB18-64FE-42F6-AF15-DCF24F899568}"/>
              </a:ext>
            </a:extLst>
          </p:cNvPr>
          <p:cNvSpPr txBox="1"/>
          <p:nvPr/>
        </p:nvSpPr>
        <p:spPr>
          <a:xfrm>
            <a:off x="1395663" y="613610"/>
            <a:ext cx="2903621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User ID = 101</a:t>
            </a:r>
            <a:endParaRPr lang="en-US" dirty="0">
              <a:solidFill>
                <a:schemeClr val="accent6">
                  <a:lumMod val="75000"/>
                </a:schemeClr>
              </a:solidFill>
              <a:cs typeface="Calibri"/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IP address = 192.168.180.12</a:t>
            </a:r>
          </a:p>
        </p:txBody>
      </p:sp>
      <p:pic>
        <p:nvPicPr>
          <p:cNvPr id="7" name="Picture 13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02803C04-3DBF-447E-BAF6-0A06D6D67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47" y="585536"/>
            <a:ext cx="874295" cy="874295"/>
          </a:xfrm>
          <a:prstGeom prst="rect">
            <a:avLst/>
          </a:prstGeom>
        </p:spPr>
      </p:pic>
      <p:pic>
        <p:nvPicPr>
          <p:cNvPr id="9" name="Picture 8" descr="A close up of an animal&#10;&#10;Description generated with high confidence">
            <a:extLst>
              <a:ext uri="{FF2B5EF4-FFF2-40B4-BE49-F238E27FC236}">
                <a16:creationId xmlns:a16="http://schemas.microsoft.com/office/drawing/2014/main" id="{4022057A-DD34-4EB1-BFD2-9CAEA74B9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453" y="3214214"/>
            <a:ext cx="2743200" cy="28960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2BDE55-E3D6-454D-87D7-3E307B9AA24B}"/>
              </a:ext>
            </a:extLst>
          </p:cNvPr>
          <p:cNvSpPr txBox="1"/>
          <p:nvPr/>
        </p:nvSpPr>
        <p:spPr>
          <a:xfrm>
            <a:off x="-459205" y="1465847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User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C9C2D5-31E9-4E2B-B881-6CB23063793C}"/>
              </a:ext>
            </a:extLst>
          </p:cNvPr>
          <p:cNvSpPr txBox="1"/>
          <p:nvPr/>
        </p:nvSpPr>
        <p:spPr>
          <a:xfrm>
            <a:off x="8644690" y="6248399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/>
              <a:t>Kerberos realm</a:t>
            </a:r>
            <a:endParaRPr lang="en-US" b="1" u="sng" dirty="0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2EF033-3561-402A-8952-3CE4F6A53D56}"/>
              </a:ext>
            </a:extLst>
          </p:cNvPr>
          <p:cNvSpPr txBox="1"/>
          <p:nvPr/>
        </p:nvSpPr>
        <p:spPr>
          <a:xfrm>
            <a:off x="9256295" y="2839451"/>
            <a:ext cx="888332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1. AS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53CEA0-7CB4-440D-8EF7-4D2E97BBC831}"/>
              </a:ext>
            </a:extLst>
          </p:cNvPr>
          <p:cNvSpPr txBox="1"/>
          <p:nvPr/>
        </p:nvSpPr>
        <p:spPr>
          <a:xfrm>
            <a:off x="10088480" y="2909635"/>
            <a:ext cx="1981199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>
                <a:solidFill>
                  <a:schemeClr val="accent4">
                    <a:lumMod val="75000"/>
                  </a:schemeClr>
                </a:solidFill>
              </a:rPr>
              <a:t>2. TGS</a:t>
            </a:r>
            <a:r>
              <a:rPr lang="en-US" b="1" u="sng" dirty="0">
                <a:solidFill>
                  <a:schemeClr val="accent4">
                    <a:lumMod val="75000"/>
                  </a:schemeClr>
                </a:solidFill>
                <a:cs typeface="Calibri"/>
              </a:rPr>
              <a:t> (id=2)</a:t>
            </a:r>
            <a:endParaRPr lang="en-US">
              <a:solidFill>
                <a:schemeClr val="accent4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51039F-D748-4D81-A415-AB23BD9858EB}"/>
              </a:ext>
            </a:extLst>
          </p:cNvPr>
          <p:cNvSpPr txBox="1"/>
          <p:nvPr/>
        </p:nvSpPr>
        <p:spPr>
          <a:xfrm>
            <a:off x="10730163" y="4423607"/>
            <a:ext cx="1499936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/>
              <a:t>3. HTTP</a:t>
            </a:r>
            <a:r>
              <a:rPr lang="en-US" b="1" u="sng" dirty="0">
                <a:cs typeface="Calibri"/>
              </a:rPr>
              <a:t>(id=8)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23D93-839C-448D-A1D5-501AC9625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886" y="3429834"/>
            <a:ext cx="3146260" cy="46112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buNone/>
            </a:pPr>
            <a:r>
              <a:rPr lang="en-US" sz="4900" b="1" dirty="0">
                <a:solidFill>
                  <a:schemeClr val="accent4">
                    <a:lumMod val="75000"/>
                  </a:schemeClr>
                </a:solidFill>
                <a:cs typeface="Calibri"/>
              </a:rPr>
              <a:t>HTTP Service ticket</a:t>
            </a:r>
            <a:endParaRPr lang="en-US" sz="49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7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D17C6B14-7D86-4ACC-8813-FFA67D7C0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4037" y="3352800"/>
            <a:ext cx="713874" cy="713874"/>
          </a:xfrm>
          <a:prstGeom prst="rect">
            <a:avLst/>
          </a:prstGeom>
        </p:spPr>
      </p:pic>
      <p:pic>
        <p:nvPicPr>
          <p:cNvPr id="21" name="Picture 21">
            <a:extLst>
              <a:ext uri="{FF2B5EF4-FFF2-40B4-BE49-F238E27FC236}">
                <a16:creationId xmlns:a16="http://schemas.microsoft.com/office/drawing/2014/main" id="{93036C47-4123-457E-8D2C-3EE5487D42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0622" y="3169570"/>
            <a:ext cx="508836" cy="508836"/>
          </a:xfrm>
          <a:prstGeom prst="rect">
            <a:avLst/>
          </a:prstGeom>
        </p:spPr>
      </p:pic>
      <p:pic>
        <p:nvPicPr>
          <p:cNvPr id="24" name="Picture 12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BDE7939-0E5A-442E-91FF-7FCF16B80D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6701" y="1404937"/>
            <a:ext cx="308310" cy="308310"/>
          </a:xfrm>
          <a:prstGeom prst="rect">
            <a:avLst/>
          </a:prstGeom>
        </p:spPr>
      </p:pic>
      <p:pic>
        <p:nvPicPr>
          <p:cNvPr id="6" name="Picture 38" descr="A picture containing vector graphics, clipart&#10;&#10;Description generated with high confidence">
            <a:extLst>
              <a:ext uri="{FF2B5EF4-FFF2-40B4-BE49-F238E27FC236}">
                <a16:creationId xmlns:a16="http://schemas.microsoft.com/office/drawing/2014/main" id="{80863F6B-1FD4-47B8-ABA4-356A3B7EC1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4911" y="1354807"/>
            <a:ext cx="639178" cy="619125"/>
          </a:xfrm>
          <a:prstGeom prst="rect">
            <a:avLst/>
          </a:prstGeom>
        </p:spPr>
      </p:pic>
      <p:pic>
        <p:nvPicPr>
          <p:cNvPr id="8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id="{55BEA3C5-70C8-4FD4-AFE5-7732DBC303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8876" y="1208171"/>
            <a:ext cx="576514" cy="711869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937C299-EADA-437F-95F7-0C675AC515FF}"/>
              </a:ext>
            </a:extLst>
          </p:cNvPr>
          <p:cNvSpPr>
            <a:spLocks noGrp="1"/>
          </p:cNvSpPr>
          <p:nvPr/>
        </p:nvSpPr>
        <p:spPr>
          <a:xfrm>
            <a:off x="928436" y="4713201"/>
            <a:ext cx="2364207" cy="8722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Authenticator</a:t>
            </a:r>
          </a:p>
          <a:p>
            <a:pPr>
              <a:buFont typeface="Arial"/>
              <a:buChar char="•"/>
            </a:pP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User ID = 101</a:t>
            </a:r>
            <a:endParaRPr lang="en-US" sz="1100">
              <a:solidFill>
                <a:schemeClr val="accent6">
                  <a:lumMod val="50000"/>
                </a:schemeClr>
              </a:solidFill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1100" b="1" dirty="0">
                <a:cs typeface="Calibri"/>
              </a:rPr>
              <a:t>timestamp</a:t>
            </a:r>
            <a:endParaRPr lang="en-US">
              <a:cs typeface="Calibri"/>
            </a:endParaRPr>
          </a:p>
          <a:p>
            <a:endParaRPr lang="en-US" sz="1100" b="1" dirty="0">
              <a:solidFill>
                <a:srgbClr val="2F5597"/>
              </a:solidFill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17" name="Picture 2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BFB9BC8B-73CD-4F0C-988C-68C8E9B314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9359" y="4523121"/>
            <a:ext cx="378494" cy="378494"/>
          </a:xfrm>
          <a:prstGeom prst="rect">
            <a:avLst/>
          </a:prstGeom>
        </p:spPr>
      </p:pic>
      <p:pic>
        <p:nvPicPr>
          <p:cNvPr id="19" name="Picture 19">
            <a:extLst>
              <a:ext uri="{FF2B5EF4-FFF2-40B4-BE49-F238E27FC236}">
                <a16:creationId xmlns:a16="http://schemas.microsoft.com/office/drawing/2014/main" id="{3DBB2CE6-D30E-4F46-841E-1F4DAF9A76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18912" y="4342648"/>
            <a:ext cx="338389" cy="358441"/>
          </a:xfrm>
          <a:prstGeom prst="rect">
            <a:avLst/>
          </a:prstGeom>
        </p:spPr>
      </p:pic>
      <p:sp>
        <p:nvSpPr>
          <p:cNvPr id="23" name="Arrow: Curved Down 22">
            <a:extLst>
              <a:ext uri="{FF2B5EF4-FFF2-40B4-BE49-F238E27FC236}">
                <a16:creationId xmlns:a16="http://schemas.microsoft.com/office/drawing/2014/main" id="{0450A081-FCB9-4826-9553-7A6E1092FC79}"/>
              </a:ext>
            </a:extLst>
          </p:cNvPr>
          <p:cNvSpPr/>
          <p:nvPr/>
        </p:nvSpPr>
        <p:spPr>
          <a:xfrm rot="1740000">
            <a:off x="3340844" y="1761004"/>
            <a:ext cx="8786019" cy="731520"/>
          </a:xfrm>
          <a:prstGeom prst="curved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2" name="Picture 7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C86672D8-9AFB-4CFA-B8CC-8F429DC28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8510" y="1116931"/>
            <a:ext cx="533401" cy="563479"/>
          </a:xfrm>
          <a:prstGeom prst="rect">
            <a:avLst/>
          </a:prstGeom>
        </p:spPr>
      </p:pic>
      <p:pic>
        <p:nvPicPr>
          <p:cNvPr id="33" name="Picture 21" descr="A close up of a logo&#10;&#10;Description generated with high confidence">
            <a:extLst>
              <a:ext uri="{FF2B5EF4-FFF2-40B4-BE49-F238E27FC236}">
                <a16:creationId xmlns:a16="http://schemas.microsoft.com/office/drawing/2014/main" id="{76DC06CB-C5EE-4A27-87A3-18614CBECC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5490" y="1054017"/>
            <a:ext cx="328363" cy="308311"/>
          </a:xfrm>
          <a:prstGeom prst="rect">
            <a:avLst/>
          </a:prstGeom>
        </p:spPr>
      </p:pic>
      <p:pic>
        <p:nvPicPr>
          <p:cNvPr id="34" name="Picture 2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9819B36-B5C4-4951-A9AA-9E4A29B61D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8332" y="1535279"/>
            <a:ext cx="378494" cy="378494"/>
          </a:xfrm>
          <a:prstGeom prst="rect">
            <a:avLst/>
          </a:prstGeom>
        </p:spPr>
      </p:pic>
      <p:pic>
        <p:nvPicPr>
          <p:cNvPr id="35" name="Picture 19" descr="A close up of a logo&#10;&#10;Description generated with high confidence">
            <a:extLst>
              <a:ext uri="{FF2B5EF4-FFF2-40B4-BE49-F238E27FC236}">
                <a16:creationId xmlns:a16="http://schemas.microsoft.com/office/drawing/2014/main" id="{0DCFE5C2-BE19-419F-87EC-AE52EAE69A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37885" y="1354806"/>
            <a:ext cx="338389" cy="358441"/>
          </a:xfrm>
          <a:prstGeom prst="rect">
            <a:avLst/>
          </a:prstGeom>
        </p:spPr>
      </p:pic>
      <p:pic>
        <p:nvPicPr>
          <p:cNvPr id="36" name="Picture 36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863AB9E5-8851-4235-B8F5-4CBC56CF0A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215" y="1806169"/>
            <a:ext cx="1269332" cy="999767"/>
          </a:xfrm>
          <a:prstGeom prst="rect">
            <a:avLst/>
          </a:prstGeom>
        </p:spPr>
      </p:pic>
      <p:pic>
        <p:nvPicPr>
          <p:cNvPr id="38" name="Picture 7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3CFFF24E-B52B-48DA-B440-0BAB8CBBE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826" y="2089484"/>
            <a:ext cx="713874" cy="713874"/>
          </a:xfrm>
          <a:prstGeom prst="rect">
            <a:avLst/>
          </a:prstGeom>
        </p:spPr>
      </p:pic>
      <p:pic>
        <p:nvPicPr>
          <p:cNvPr id="39" name="Picture 21" descr="A close up of a logo&#10;&#10;Description generated with high confidence">
            <a:extLst>
              <a:ext uri="{FF2B5EF4-FFF2-40B4-BE49-F238E27FC236}">
                <a16:creationId xmlns:a16="http://schemas.microsoft.com/office/drawing/2014/main" id="{17475EE4-F7B9-4428-8048-E2C9DA48CF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411" y="1906254"/>
            <a:ext cx="508836" cy="50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7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27AB18-64FE-42F6-AF15-DCF24F899568}"/>
              </a:ext>
            </a:extLst>
          </p:cNvPr>
          <p:cNvSpPr txBox="1"/>
          <p:nvPr/>
        </p:nvSpPr>
        <p:spPr>
          <a:xfrm>
            <a:off x="1395663" y="613610"/>
            <a:ext cx="2903621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User ID = 101</a:t>
            </a:r>
            <a:endParaRPr lang="en-US" dirty="0">
              <a:solidFill>
                <a:schemeClr val="accent6">
                  <a:lumMod val="75000"/>
                </a:schemeClr>
              </a:solidFill>
              <a:cs typeface="Calibri"/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IP address = 192.168.180.12</a:t>
            </a:r>
          </a:p>
        </p:txBody>
      </p:sp>
      <p:pic>
        <p:nvPicPr>
          <p:cNvPr id="7" name="Picture 13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02803C04-3DBF-447E-BAF6-0A06D6D67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47" y="585536"/>
            <a:ext cx="874295" cy="874295"/>
          </a:xfrm>
          <a:prstGeom prst="rect">
            <a:avLst/>
          </a:prstGeom>
        </p:spPr>
      </p:pic>
      <p:pic>
        <p:nvPicPr>
          <p:cNvPr id="9" name="Picture 8" descr="A close up of an animal&#10;&#10;Description generated with high confidence">
            <a:extLst>
              <a:ext uri="{FF2B5EF4-FFF2-40B4-BE49-F238E27FC236}">
                <a16:creationId xmlns:a16="http://schemas.microsoft.com/office/drawing/2014/main" id="{4022057A-DD34-4EB1-BFD2-9CAEA74B9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453" y="3214214"/>
            <a:ext cx="2743200" cy="28960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2BDE55-E3D6-454D-87D7-3E307B9AA24B}"/>
              </a:ext>
            </a:extLst>
          </p:cNvPr>
          <p:cNvSpPr txBox="1"/>
          <p:nvPr/>
        </p:nvSpPr>
        <p:spPr>
          <a:xfrm>
            <a:off x="-459205" y="1465847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User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C9C2D5-31E9-4E2B-B881-6CB23063793C}"/>
              </a:ext>
            </a:extLst>
          </p:cNvPr>
          <p:cNvSpPr txBox="1"/>
          <p:nvPr/>
        </p:nvSpPr>
        <p:spPr>
          <a:xfrm>
            <a:off x="8644690" y="6248399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/>
              <a:t>Kerberos realm</a:t>
            </a:r>
            <a:endParaRPr lang="en-US" b="1" u="sng" dirty="0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2EF033-3561-402A-8952-3CE4F6A53D56}"/>
              </a:ext>
            </a:extLst>
          </p:cNvPr>
          <p:cNvSpPr txBox="1"/>
          <p:nvPr/>
        </p:nvSpPr>
        <p:spPr>
          <a:xfrm>
            <a:off x="9256295" y="2839451"/>
            <a:ext cx="888332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1. AS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53CEA0-7CB4-440D-8EF7-4D2E97BBC831}"/>
              </a:ext>
            </a:extLst>
          </p:cNvPr>
          <p:cNvSpPr txBox="1"/>
          <p:nvPr/>
        </p:nvSpPr>
        <p:spPr>
          <a:xfrm>
            <a:off x="10088480" y="2909635"/>
            <a:ext cx="1981199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>
                <a:solidFill>
                  <a:schemeClr val="accent4">
                    <a:lumMod val="75000"/>
                  </a:schemeClr>
                </a:solidFill>
              </a:rPr>
              <a:t>2. TGS</a:t>
            </a:r>
            <a:r>
              <a:rPr lang="en-US" b="1" u="sng" dirty="0">
                <a:solidFill>
                  <a:schemeClr val="accent4">
                    <a:lumMod val="75000"/>
                  </a:schemeClr>
                </a:solidFill>
                <a:cs typeface="Calibri"/>
              </a:rPr>
              <a:t> (id=2)</a:t>
            </a:r>
            <a:endParaRPr lang="en-US">
              <a:solidFill>
                <a:schemeClr val="accent4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51039F-D748-4D81-A415-AB23BD9858EB}"/>
              </a:ext>
            </a:extLst>
          </p:cNvPr>
          <p:cNvSpPr txBox="1"/>
          <p:nvPr/>
        </p:nvSpPr>
        <p:spPr>
          <a:xfrm>
            <a:off x="10730163" y="4423607"/>
            <a:ext cx="1499936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/>
              <a:t>3. HTTP</a:t>
            </a:r>
            <a:r>
              <a:rPr lang="en-US" b="1" u="sng" dirty="0">
                <a:cs typeface="Calibri"/>
              </a:rPr>
              <a:t>(id=8)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5C469-E3F4-492A-9A1E-03EFEBBFC740}"/>
              </a:ext>
            </a:extLst>
          </p:cNvPr>
          <p:cNvSpPr>
            <a:spLocks noGrp="1"/>
          </p:cNvSpPr>
          <p:nvPr/>
        </p:nvSpPr>
        <p:spPr>
          <a:xfrm>
            <a:off x="5941594" y="2547517"/>
            <a:ext cx="2715128" cy="23761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Authenticator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User ID = 101</a:t>
            </a:r>
            <a:endParaRPr lang="en-US" sz="1800" dirty="0">
              <a:solidFill>
                <a:schemeClr val="accent6">
                  <a:lumMod val="50000"/>
                </a:schemeClr>
              </a:solidFill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1800" b="1" dirty="0">
                <a:cs typeface="Calibri"/>
              </a:rPr>
              <a:t>timestamp</a:t>
            </a:r>
            <a:endParaRPr lang="en-US" sz="1800" dirty="0">
              <a:cs typeface="Calibri"/>
            </a:endParaRPr>
          </a:p>
          <a:p>
            <a:endParaRPr lang="en-US" sz="1100" b="1" dirty="0">
              <a:solidFill>
                <a:srgbClr val="2F5597"/>
              </a:solidFill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7CB4E8-71E4-4672-8933-16E5895CE9F1}"/>
              </a:ext>
            </a:extLst>
          </p:cNvPr>
          <p:cNvSpPr txBox="1"/>
          <p:nvPr/>
        </p:nvSpPr>
        <p:spPr>
          <a:xfrm>
            <a:off x="2618872" y="4162926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/>
              <a:t>Expired?</a:t>
            </a:r>
            <a:endParaRPr lang="en-US" b="1" dirty="0"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D4263B-1564-4F22-A0F0-3BF3DABCEF8B}"/>
              </a:ext>
            </a:extLst>
          </p:cNvPr>
          <p:cNvSpPr txBox="1"/>
          <p:nvPr/>
        </p:nvSpPr>
        <p:spPr>
          <a:xfrm>
            <a:off x="6898105" y="5215690"/>
            <a:ext cx="1333499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HTTP cache</a:t>
            </a:r>
            <a:endParaRPr lang="en-US" dirty="0"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8EC30E-E97E-4251-8398-14850B439475}"/>
              </a:ext>
            </a:extLst>
          </p:cNvPr>
          <p:cNvSpPr txBox="1"/>
          <p:nvPr/>
        </p:nvSpPr>
        <p:spPr>
          <a:xfrm>
            <a:off x="6980321" y="403058"/>
            <a:ext cx="5019173" cy="175432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>
                <a:cs typeface="Calibri"/>
              </a:rPr>
              <a:t>Cравнить</a:t>
            </a:r>
            <a:r>
              <a:rPr lang="en-US" dirty="0">
                <a:cs typeface="Calibri"/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User ID</a:t>
            </a:r>
            <a:endParaRPr lang="en-US">
              <a:solidFill>
                <a:schemeClr val="accent6">
                  <a:lumMod val="75000"/>
                </a:schemeClr>
              </a:solidFill>
              <a:cs typeface="Calibri"/>
            </a:endParaRPr>
          </a:p>
          <a:p>
            <a:pPr marL="342900" indent="-342900">
              <a:buAutoNum type="arabicPeriod"/>
            </a:pPr>
            <a:r>
              <a:rPr lang="en-US" dirty="0" err="1">
                <a:cs typeface="Calibri"/>
              </a:rPr>
              <a:t>Сравнить</a:t>
            </a:r>
            <a:r>
              <a:rPr lang="en-US" dirty="0">
                <a:cs typeface="Calibri"/>
              </a:rPr>
              <a:t> timestamp</a:t>
            </a:r>
          </a:p>
          <a:p>
            <a:pPr marL="342900" indent="-342900">
              <a:buAutoNum type="arabicPeriod"/>
            </a:pPr>
            <a:r>
              <a:rPr lang="en-US" dirty="0" err="1">
                <a:cs typeface="Calibri"/>
              </a:rPr>
              <a:t>Проверить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не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истекло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ли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время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действия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тикета</a:t>
            </a:r>
            <a:endParaRPr lang="en-US" dirty="0">
              <a:cs typeface="Calibri"/>
            </a:endParaRPr>
          </a:p>
          <a:p>
            <a:pPr marL="342900" indent="-342900">
              <a:buAutoNum type="arabicPeriod"/>
            </a:pPr>
            <a:r>
              <a:rPr lang="en-US" dirty="0" err="1">
                <a:cs typeface="Calibri"/>
              </a:rPr>
              <a:t>Проверить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свой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кэш</a:t>
            </a:r>
            <a:endParaRPr lang="en-US" dirty="0">
              <a:cs typeface="Calibri"/>
            </a:endParaRPr>
          </a:p>
          <a:p>
            <a:pPr marL="342900" indent="-342900">
              <a:buAutoNum type="arabicPeriod"/>
            </a:pPr>
            <a:r>
              <a:rPr lang="en-US" dirty="0" err="1">
                <a:cs typeface="Calibri"/>
              </a:rPr>
              <a:t>Проверить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что</a:t>
            </a:r>
            <a:r>
              <a:rPr lang="en-US" dirty="0">
                <a:cs typeface="Calibri"/>
              </a:rPr>
              <a:t> 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user IP</a:t>
            </a:r>
            <a:r>
              <a:rPr lang="en-US" dirty="0">
                <a:cs typeface="Calibri"/>
              </a:rPr>
              <a:t> в </a:t>
            </a:r>
            <a:r>
              <a:rPr lang="en-US" dirty="0" err="1">
                <a:cs typeface="Calibri"/>
              </a:rPr>
              <a:t>пределах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сети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8409090-C750-4137-8433-0B548010B433}"/>
              </a:ext>
            </a:extLst>
          </p:cNvPr>
          <p:cNvSpPr txBox="1"/>
          <p:nvPr/>
        </p:nvSpPr>
        <p:spPr>
          <a:xfrm>
            <a:off x="5303921" y="5586663"/>
            <a:ext cx="172452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Auth in cache?</a:t>
            </a:r>
            <a:endParaRPr lang="en-US">
              <a:cs typeface="Calibri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20831CC-2263-455D-A8F2-B51814DBE818}"/>
              </a:ext>
            </a:extLst>
          </p:cNvPr>
          <p:cNvSpPr/>
          <p:nvPr/>
        </p:nvSpPr>
        <p:spPr>
          <a:xfrm>
            <a:off x="2540669" y="816141"/>
            <a:ext cx="1726532" cy="57350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85CC64A-9F19-4228-BF43-10CE7CC95910}"/>
              </a:ext>
            </a:extLst>
          </p:cNvPr>
          <p:cNvSpPr txBox="1"/>
          <p:nvPr/>
        </p:nvSpPr>
        <p:spPr>
          <a:xfrm>
            <a:off x="2817394" y="1656347"/>
            <a:ext cx="172452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In range?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55891AE-2FBB-414C-B9AC-E174BCBEEB9F}"/>
              </a:ext>
            </a:extLst>
          </p:cNvPr>
          <p:cNvSpPr txBox="1"/>
          <p:nvPr/>
        </p:nvSpPr>
        <p:spPr>
          <a:xfrm>
            <a:off x="3529262" y="2648952"/>
            <a:ext cx="172452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 err="1"/>
              <a:t>Cmp</a:t>
            </a:r>
            <a:r>
              <a:rPr lang="en-US" b="1" dirty="0"/>
              <a:t>()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CCA2BE1-3912-45D2-B260-EED2C1BE50C1}"/>
              </a:ext>
            </a:extLst>
          </p:cNvPr>
          <p:cNvSpPr txBox="1"/>
          <p:nvPr/>
        </p:nvSpPr>
        <p:spPr>
          <a:xfrm>
            <a:off x="3489156" y="3160294"/>
            <a:ext cx="172452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 err="1"/>
              <a:t>Cmp</a:t>
            </a:r>
            <a:r>
              <a:rPr lang="en-US" b="1" dirty="0"/>
              <a:t>()</a:t>
            </a:r>
            <a:endParaRPr lang="en-US" dirty="0"/>
          </a:p>
        </p:txBody>
      </p:sp>
      <p:pic>
        <p:nvPicPr>
          <p:cNvPr id="39" name="Picture 38" descr="A picture containing vector graphics, clipart&#10;&#10;Description generated with high confidence">
            <a:extLst>
              <a:ext uri="{FF2B5EF4-FFF2-40B4-BE49-F238E27FC236}">
                <a16:creationId xmlns:a16="http://schemas.microsoft.com/office/drawing/2014/main" id="{4241CE98-6083-4141-B805-DB10F439F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201" y="1294649"/>
            <a:ext cx="639178" cy="619125"/>
          </a:xfrm>
          <a:prstGeom prst="rect">
            <a:avLst/>
          </a:prstGeom>
        </p:spPr>
      </p:pic>
      <p:pic>
        <p:nvPicPr>
          <p:cNvPr id="40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id="{35F598E0-45BD-4762-939E-3AB3BDA751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902" y="1368591"/>
            <a:ext cx="576514" cy="711869"/>
          </a:xfrm>
          <a:prstGeom prst="rect">
            <a:avLst/>
          </a:prstGeom>
        </p:spPr>
      </p:pic>
      <p:pic>
        <p:nvPicPr>
          <p:cNvPr id="2" name="Picture 3" descr="A picture containing monitor, sitting, floor, microwave&#10;&#10;Description generated with high confidence">
            <a:extLst>
              <a:ext uri="{FF2B5EF4-FFF2-40B4-BE49-F238E27FC236}">
                <a16:creationId xmlns:a16="http://schemas.microsoft.com/office/drawing/2014/main" id="{19EAA274-523A-4FE8-BED1-F3E8D31BCB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2774" y="5638799"/>
            <a:ext cx="824164" cy="824164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A400321-5A5E-4FEA-AADB-7FE1BF465209}"/>
              </a:ext>
            </a:extLst>
          </p:cNvPr>
          <p:cNvSpPr txBox="1">
            <a:spLocks/>
          </p:cNvSpPr>
          <p:nvPr/>
        </p:nvSpPr>
        <p:spPr>
          <a:xfrm>
            <a:off x="286754" y="2547519"/>
            <a:ext cx="3296653" cy="23761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900" b="1" dirty="0">
                <a:solidFill>
                  <a:schemeClr val="accent4">
                    <a:lumMod val="75000"/>
                  </a:schemeClr>
                </a:solidFill>
                <a:cs typeface="Calibri"/>
              </a:rPr>
              <a:t>HTTP Service ticket</a:t>
            </a:r>
            <a:endParaRPr lang="en-US" sz="49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User ID = 101</a:t>
            </a:r>
            <a:endParaRPr lang="en-US" sz="4000">
              <a:solidFill>
                <a:schemeClr val="accent6">
                  <a:lumMod val="75000"/>
                </a:schemeClr>
              </a:solidFill>
              <a:cs typeface="Calibri"/>
            </a:endParaRPr>
          </a:p>
          <a:p>
            <a:r>
              <a:rPr lang="en-US" sz="4000" b="1" dirty="0">
                <a:ea typeface="+mn-lt"/>
                <a:cs typeface="+mn-lt"/>
              </a:rPr>
              <a:t>HTTP service ID = 8</a:t>
            </a:r>
          </a:p>
          <a:p>
            <a:r>
              <a:rPr lang="en-US" sz="4000" b="1" dirty="0">
                <a:cs typeface="Calibri"/>
              </a:rPr>
              <a:t>Timestamp</a:t>
            </a:r>
          </a:p>
          <a:p>
            <a:r>
              <a:rPr lang="en-US" sz="4000" b="1" dirty="0">
                <a:cs typeface="Calibri"/>
              </a:rPr>
              <a:t>Network address</a:t>
            </a:r>
          </a:p>
          <a:p>
            <a:r>
              <a:rPr lang="en-US" sz="4000" b="1" dirty="0">
                <a:cs typeface="Calibri"/>
              </a:rPr>
              <a:t>Lifetime = 3 </a:t>
            </a:r>
            <a:r>
              <a:rPr lang="en-US" sz="4000" b="1" dirty="0" err="1">
                <a:cs typeface="Calibri"/>
              </a:rPr>
              <a:t>hrs</a:t>
            </a:r>
            <a:endParaRPr lang="en-US" sz="4000" b="1" dirty="0">
              <a:cs typeface="Calibri"/>
            </a:endParaRPr>
          </a:p>
          <a:p>
            <a:r>
              <a:rPr lang="en-US" sz="4000" b="1" dirty="0">
                <a:cs typeface="Calibri"/>
              </a:rPr>
              <a:t>HTTP service session key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23" name="Picture 12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14093998-34AE-4674-83AB-9EB966608A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464" y="4583279"/>
            <a:ext cx="308310" cy="308310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1321BE5-9855-4F1C-AA22-93DD689E5811}"/>
              </a:ext>
            </a:extLst>
          </p:cNvPr>
          <p:cNvCxnSpPr>
            <a:cxnSpLocks/>
          </p:cNvCxnSpPr>
          <p:nvPr/>
        </p:nvCxnSpPr>
        <p:spPr>
          <a:xfrm flipV="1">
            <a:off x="455194" y="4537909"/>
            <a:ext cx="3621505" cy="8020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7C93ADD-74B6-41FA-B755-FF2399ABAC7C}"/>
              </a:ext>
            </a:extLst>
          </p:cNvPr>
          <p:cNvCxnSpPr/>
          <p:nvPr/>
        </p:nvCxnSpPr>
        <p:spPr>
          <a:xfrm>
            <a:off x="2039353" y="3072063"/>
            <a:ext cx="3932320" cy="120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C24C383-D9A7-42FB-804E-79206F89DC33}"/>
              </a:ext>
            </a:extLst>
          </p:cNvPr>
          <p:cNvCxnSpPr>
            <a:cxnSpLocks/>
          </p:cNvCxnSpPr>
          <p:nvPr/>
        </p:nvCxnSpPr>
        <p:spPr>
          <a:xfrm flipV="1">
            <a:off x="1768643" y="3394910"/>
            <a:ext cx="4203030" cy="3188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E0C6AB9-D162-4EA3-BF84-E9FCE38773C1}"/>
              </a:ext>
            </a:extLst>
          </p:cNvPr>
          <p:cNvCxnSpPr>
            <a:cxnSpLocks/>
          </p:cNvCxnSpPr>
          <p:nvPr/>
        </p:nvCxnSpPr>
        <p:spPr>
          <a:xfrm flipH="1">
            <a:off x="1499936" y="1397667"/>
            <a:ext cx="1642311" cy="25386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7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BD9D04CD-9D07-4EBE-B40B-D4AA4234C8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2274" y="2330116"/>
            <a:ext cx="713874" cy="713874"/>
          </a:xfrm>
          <a:prstGeom prst="rect">
            <a:avLst/>
          </a:prstGeom>
        </p:spPr>
      </p:pic>
      <p:pic>
        <p:nvPicPr>
          <p:cNvPr id="21" name="Picture 21" descr="A close up of a logo&#10;&#10;Description generated with high confidence">
            <a:extLst>
              <a:ext uri="{FF2B5EF4-FFF2-40B4-BE49-F238E27FC236}">
                <a16:creationId xmlns:a16="http://schemas.microsoft.com/office/drawing/2014/main" id="{BD28176E-E7F7-42E9-90FF-A85117BBEA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28938" y="2136860"/>
            <a:ext cx="508836" cy="508836"/>
          </a:xfrm>
          <a:prstGeom prst="rect">
            <a:avLst/>
          </a:prstGeom>
        </p:spPr>
      </p:pic>
      <p:pic>
        <p:nvPicPr>
          <p:cNvPr id="24" name="Picture 2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8CA5A5C-B881-426C-9A53-18C5FFA806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3280" y="2467726"/>
            <a:ext cx="378494" cy="378494"/>
          </a:xfrm>
          <a:prstGeom prst="rect">
            <a:avLst/>
          </a:prstGeom>
        </p:spPr>
      </p:pic>
      <p:pic>
        <p:nvPicPr>
          <p:cNvPr id="26" name="Picture 19" descr="A close up of a logo&#10;&#10;Description generated with high confidence">
            <a:extLst>
              <a:ext uri="{FF2B5EF4-FFF2-40B4-BE49-F238E27FC236}">
                <a16:creationId xmlns:a16="http://schemas.microsoft.com/office/drawing/2014/main" id="{BA765EFA-CACD-417F-8E38-9FE9F65B08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22833" y="2287253"/>
            <a:ext cx="338389" cy="358441"/>
          </a:xfrm>
          <a:prstGeom prst="rect">
            <a:avLst/>
          </a:prstGeom>
        </p:spPr>
      </p:pic>
      <p:pic>
        <p:nvPicPr>
          <p:cNvPr id="27" name="Picture 28">
            <a:extLst>
              <a:ext uri="{FF2B5EF4-FFF2-40B4-BE49-F238E27FC236}">
                <a16:creationId xmlns:a16="http://schemas.microsoft.com/office/drawing/2014/main" id="{31A0EECC-AFE6-4B03-BCB9-D6F5AE8E2F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81385" y="4833938"/>
            <a:ext cx="548941" cy="508837"/>
          </a:xfrm>
          <a:prstGeom prst="rect">
            <a:avLst/>
          </a:prstGeom>
        </p:spPr>
      </p:pic>
      <p:pic>
        <p:nvPicPr>
          <p:cNvPr id="47" name="Picture 28">
            <a:extLst>
              <a:ext uri="{FF2B5EF4-FFF2-40B4-BE49-F238E27FC236}">
                <a16:creationId xmlns:a16="http://schemas.microsoft.com/office/drawing/2014/main" id="{4C9F3F00-F5DA-474D-BB7E-25A734DD76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37911" y="1916280"/>
            <a:ext cx="548941" cy="508837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2D17EB5-C7AB-403F-8366-0FEEC0C9CFD7}"/>
              </a:ext>
            </a:extLst>
          </p:cNvPr>
          <p:cNvCxnSpPr/>
          <p:nvPr/>
        </p:nvCxnSpPr>
        <p:spPr>
          <a:xfrm flipV="1">
            <a:off x="3463091" y="2562726"/>
            <a:ext cx="4844714" cy="2173706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12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65B24AD5-4446-4B07-A88A-6E602B4B4B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2043" y="2207042"/>
            <a:ext cx="308310" cy="308310"/>
          </a:xfrm>
          <a:prstGeom prst="rect">
            <a:avLst/>
          </a:prstGeom>
        </p:spPr>
      </p:pic>
      <p:pic>
        <p:nvPicPr>
          <p:cNvPr id="50" name="Picture 12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EB205CAE-6DA7-4503-8BEF-357A0540A7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6595" y="1394910"/>
            <a:ext cx="308310" cy="308310"/>
          </a:xfrm>
          <a:prstGeom prst="rect">
            <a:avLst/>
          </a:prstGeom>
        </p:spPr>
      </p:pic>
      <p:pic>
        <p:nvPicPr>
          <p:cNvPr id="32" name="Picture 36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D257A5D0-3030-4FDA-A8AA-0E21ADE2C1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43662" y="111722"/>
            <a:ext cx="1269332" cy="999767"/>
          </a:xfrm>
          <a:prstGeom prst="rect">
            <a:avLst/>
          </a:prstGeom>
        </p:spPr>
      </p:pic>
      <p:pic>
        <p:nvPicPr>
          <p:cNvPr id="36" name="Picture 7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51518921-7005-4B0C-8CA0-DC02F5CC79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8273" y="395037"/>
            <a:ext cx="713874" cy="713874"/>
          </a:xfrm>
          <a:prstGeom prst="rect">
            <a:avLst/>
          </a:prstGeom>
        </p:spPr>
      </p:pic>
      <p:pic>
        <p:nvPicPr>
          <p:cNvPr id="54" name="Picture 21" descr="A close up of a logo&#10;&#10;Description generated with high confidence">
            <a:extLst>
              <a:ext uri="{FF2B5EF4-FFF2-40B4-BE49-F238E27FC236}">
                <a16:creationId xmlns:a16="http://schemas.microsoft.com/office/drawing/2014/main" id="{0A0E58BB-9B34-4C59-9211-D3CD9D1025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4858" y="211807"/>
            <a:ext cx="508836" cy="50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72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27AB18-64FE-42F6-AF15-DCF24F899568}"/>
              </a:ext>
            </a:extLst>
          </p:cNvPr>
          <p:cNvSpPr txBox="1"/>
          <p:nvPr/>
        </p:nvSpPr>
        <p:spPr>
          <a:xfrm>
            <a:off x="1395663" y="613610"/>
            <a:ext cx="2903621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User ID = 101</a:t>
            </a:r>
            <a:endParaRPr lang="en-US" dirty="0">
              <a:solidFill>
                <a:schemeClr val="accent6">
                  <a:lumMod val="75000"/>
                </a:schemeClr>
              </a:solidFill>
              <a:cs typeface="Calibri"/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IP address = 192.168.180.12</a:t>
            </a:r>
          </a:p>
        </p:txBody>
      </p:sp>
      <p:pic>
        <p:nvPicPr>
          <p:cNvPr id="7" name="Picture 13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02803C04-3DBF-447E-BAF6-0A06D6D67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47" y="585536"/>
            <a:ext cx="874295" cy="874295"/>
          </a:xfrm>
          <a:prstGeom prst="rect">
            <a:avLst/>
          </a:prstGeom>
        </p:spPr>
      </p:pic>
      <p:pic>
        <p:nvPicPr>
          <p:cNvPr id="9" name="Picture 8" descr="A close up of an animal&#10;&#10;Description generated with high confidence">
            <a:extLst>
              <a:ext uri="{FF2B5EF4-FFF2-40B4-BE49-F238E27FC236}">
                <a16:creationId xmlns:a16="http://schemas.microsoft.com/office/drawing/2014/main" id="{4022057A-DD34-4EB1-BFD2-9CAEA74B9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453" y="3214214"/>
            <a:ext cx="2743200" cy="28960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2BDE55-E3D6-454D-87D7-3E307B9AA24B}"/>
              </a:ext>
            </a:extLst>
          </p:cNvPr>
          <p:cNvSpPr txBox="1"/>
          <p:nvPr/>
        </p:nvSpPr>
        <p:spPr>
          <a:xfrm>
            <a:off x="-459205" y="1465847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User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C9C2D5-31E9-4E2B-B881-6CB23063793C}"/>
              </a:ext>
            </a:extLst>
          </p:cNvPr>
          <p:cNvSpPr txBox="1"/>
          <p:nvPr/>
        </p:nvSpPr>
        <p:spPr>
          <a:xfrm>
            <a:off x="8644690" y="6248399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/>
              <a:t>Kerberos realm</a:t>
            </a:r>
            <a:endParaRPr lang="en-US" b="1" u="sng" dirty="0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2EF033-3561-402A-8952-3CE4F6A53D56}"/>
              </a:ext>
            </a:extLst>
          </p:cNvPr>
          <p:cNvSpPr txBox="1"/>
          <p:nvPr/>
        </p:nvSpPr>
        <p:spPr>
          <a:xfrm>
            <a:off x="9256295" y="2839451"/>
            <a:ext cx="888332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1. AS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53CEA0-7CB4-440D-8EF7-4D2E97BBC831}"/>
              </a:ext>
            </a:extLst>
          </p:cNvPr>
          <p:cNvSpPr txBox="1"/>
          <p:nvPr/>
        </p:nvSpPr>
        <p:spPr>
          <a:xfrm>
            <a:off x="10088480" y="2909635"/>
            <a:ext cx="1981199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>
                <a:solidFill>
                  <a:schemeClr val="accent4">
                    <a:lumMod val="75000"/>
                  </a:schemeClr>
                </a:solidFill>
              </a:rPr>
              <a:t>2. TGS</a:t>
            </a:r>
            <a:r>
              <a:rPr lang="en-US" b="1" u="sng" dirty="0">
                <a:solidFill>
                  <a:schemeClr val="accent4">
                    <a:lumMod val="75000"/>
                  </a:schemeClr>
                </a:solidFill>
                <a:cs typeface="Calibri"/>
              </a:rPr>
              <a:t> (id=2)</a:t>
            </a:r>
            <a:endParaRPr lang="en-US">
              <a:solidFill>
                <a:schemeClr val="accent4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51039F-D748-4D81-A415-AB23BD9858EB}"/>
              </a:ext>
            </a:extLst>
          </p:cNvPr>
          <p:cNvSpPr txBox="1"/>
          <p:nvPr/>
        </p:nvSpPr>
        <p:spPr>
          <a:xfrm>
            <a:off x="10730163" y="4423607"/>
            <a:ext cx="1499936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/>
              <a:t>3. HTTP</a:t>
            </a:r>
            <a:r>
              <a:rPr lang="en-US" b="1" u="sng" dirty="0">
                <a:cs typeface="Calibri"/>
              </a:rPr>
              <a:t>(id=8)</a:t>
            </a:r>
            <a:endParaRPr lang="en-US" dirty="0"/>
          </a:p>
        </p:txBody>
      </p:sp>
      <p:pic>
        <p:nvPicPr>
          <p:cNvPr id="39" name="Picture 38" descr="A picture containing vector graphics, clipart&#10;&#10;Description generated with high confidence">
            <a:extLst>
              <a:ext uri="{FF2B5EF4-FFF2-40B4-BE49-F238E27FC236}">
                <a16:creationId xmlns:a16="http://schemas.microsoft.com/office/drawing/2014/main" id="{4241CE98-6083-4141-B805-DB10F439F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201" y="1294649"/>
            <a:ext cx="639178" cy="619125"/>
          </a:xfrm>
          <a:prstGeom prst="rect">
            <a:avLst/>
          </a:prstGeom>
        </p:spPr>
      </p:pic>
      <p:pic>
        <p:nvPicPr>
          <p:cNvPr id="40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id="{35F598E0-45BD-4762-939E-3AB3BDA751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902" y="1368591"/>
            <a:ext cx="576514" cy="711869"/>
          </a:xfrm>
          <a:prstGeom prst="rect">
            <a:avLst/>
          </a:prstGeom>
        </p:spPr>
      </p:pic>
      <p:pic>
        <p:nvPicPr>
          <p:cNvPr id="27" name="Picture 28">
            <a:extLst>
              <a:ext uri="{FF2B5EF4-FFF2-40B4-BE49-F238E27FC236}">
                <a16:creationId xmlns:a16="http://schemas.microsoft.com/office/drawing/2014/main" id="{31A0EECC-AFE6-4B03-BCB9-D6F5AE8E2F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81385" y="4833938"/>
            <a:ext cx="548941" cy="508837"/>
          </a:xfrm>
          <a:prstGeom prst="rect">
            <a:avLst/>
          </a:prstGeom>
        </p:spPr>
      </p:pic>
      <p:sp>
        <p:nvSpPr>
          <p:cNvPr id="4" name="Arrow: Curved Down 3">
            <a:extLst>
              <a:ext uri="{FF2B5EF4-FFF2-40B4-BE49-F238E27FC236}">
                <a16:creationId xmlns:a16="http://schemas.microsoft.com/office/drawing/2014/main" id="{BE87A1E6-61EE-4467-A68F-37193E8197AD}"/>
              </a:ext>
            </a:extLst>
          </p:cNvPr>
          <p:cNvSpPr/>
          <p:nvPr/>
        </p:nvSpPr>
        <p:spPr>
          <a:xfrm rot="12060000">
            <a:off x="431744" y="3882839"/>
            <a:ext cx="11473071" cy="751572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1FEEC3-FB82-4B84-BD8B-480C9676558A}"/>
              </a:ext>
            </a:extLst>
          </p:cNvPr>
          <p:cNvSpPr>
            <a:spLocks noGrp="1"/>
          </p:cNvSpPr>
          <p:nvPr/>
        </p:nvSpPr>
        <p:spPr>
          <a:xfrm>
            <a:off x="938462" y="3901070"/>
            <a:ext cx="2163681" cy="113289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800" b="1" dirty="0">
                <a:cs typeface="Calibri"/>
              </a:rPr>
              <a:t>Authenticator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sz="1800" b="1" dirty="0">
                <a:cs typeface="Calibri"/>
              </a:rPr>
              <a:t>Server ID = 8</a:t>
            </a:r>
            <a:endParaRPr lang="en-US" sz="1800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1800" b="1" dirty="0">
                <a:cs typeface="Calibri"/>
              </a:rPr>
              <a:t>timestamp</a:t>
            </a:r>
            <a:endParaRPr lang="en-US" sz="1800" dirty="0">
              <a:cs typeface="Calibri"/>
            </a:endParaRPr>
          </a:p>
          <a:p>
            <a:endParaRPr lang="en-US" sz="1100" b="1" dirty="0">
              <a:solidFill>
                <a:srgbClr val="2F5597"/>
              </a:solidFill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8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0DD1267-B3FC-483A-9C1C-0D1939BA40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8979" y="3641558"/>
            <a:ext cx="567491" cy="557464"/>
          </a:xfrm>
          <a:prstGeom prst="rect">
            <a:avLst/>
          </a:prstGeom>
        </p:spPr>
      </p:pic>
      <p:pic>
        <p:nvPicPr>
          <p:cNvPr id="28" name="Picture 19" descr="A close up of a logo&#10;&#10;Description generated with high confidence">
            <a:extLst>
              <a:ext uri="{FF2B5EF4-FFF2-40B4-BE49-F238E27FC236}">
                <a16:creationId xmlns:a16="http://schemas.microsoft.com/office/drawing/2014/main" id="{DD39C234-D66B-4B25-8A1C-37D1E255DC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7254" y="3440280"/>
            <a:ext cx="508837" cy="548941"/>
          </a:xfrm>
          <a:prstGeom prst="rect">
            <a:avLst/>
          </a:prstGeom>
        </p:spPr>
      </p:pic>
      <p:pic>
        <p:nvPicPr>
          <p:cNvPr id="29" name="Picture 12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E8269CDD-EA86-4488-8C9A-691CDCDDFD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6596" y="1414963"/>
            <a:ext cx="308310" cy="308310"/>
          </a:xfrm>
          <a:prstGeom prst="rect">
            <a:avLst/>
          </a:prstGeom>
        </p:spPr>
      </p:pic>
      <p:pic>
        <p:nvPicPr>
          <p:cNvPr id="31" name="Picture 36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E0063757-C333-4F24-80E8-FDAE502AD1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3478" y="252090"/>
            <a:ext cx="1269332" cy="999767"/>
          </a:xfrm>
          <a:prstGeom prst="rect">
            <a:avLst/>
          </a:prstGeom>
        </p:spPr>
      </p:pic>
      <p:pic>
        <p:nvPicPr>
          <p:cNvPr id="32" name="Picture 7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2F458071-3FE6-49AD-AED3-C1F13E1991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68089" y="535405"/>
            <a:ext cx="713874" cy="713874"/>
          </a:xfrm>
          <a:prstGeom prst="rect">
            <a:avLst/>
          </a:prstGeom>
        </p:spPr>
      </p:pic>
      <p:pic>
        <p:nvPicPr>
          <p:cNvPr id="34" name="Picture 21" descr="A close up of a logo&#10;&#10;Description generated with high confidence">
            <a:extLst>
              <a:ext uri="{FF2B5EF4-FFF2-40B4-BE49-F238E27FC236}">
                <a16:creationId xmlns:a16="http://schemas.microsoft.com/office/drawing/2014/main" id="{C20F89B1-3FF1-40F8-A1E4-C610540F20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14674" y="352175"/>
            <a:ext cx="508836" cy="50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84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E772B-C573-4156-8785-EE104096F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Golden ticket vs Silver ticket </a:t>
            </a:r>
            <a:endParaRPr lang="en-US" dirty="0" err="1"/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B1FBE00-C1AE-42C5-A904-5B863AA8A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69" y="1645103"/>
            <a:ext cx="4227095" cy="188337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89B8B3A-8A7F-4452-A28C-9D408B71C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312" y="3778667"/>
            <a:ext cx="4264192" cy="272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10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27AB18-64FE-42F6-AF15-DCF24F899568}"/>
              </a:ext>
            </a:extLst>
          </p:cNvPr>
          <p:cNvSpPr txBox="1"/>
          <p:nvPr/>
        </p:nvSpPr>
        <p:spPr>
          <a:xfrm>
            <a:off x="1395663" y="613610"/>
            <a:ext cx="2903621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User ID = 101</a:t>
            </a:r>
            <a:endParaRPr lang="en-US" dirty="0">
              <a:solidFill>
                <a:schemeClr val="accent6">
                  <a:lumMod val="75000"/>
                </a:schemeClr>
              </a:solidFill>
              <a:cs typeface="Calibri"/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IP address = 192.168.180.12</a:t>
            </a:r>
          </a:p>
        </p:txBody>
      </p:sp>
      <p:pic>
        <p:nvPicPr>
          <p:cNvPr id="7" name="Picture 13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02803C04-3DBF-447E-BAF6-0A06D6D67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47" y="585536"/>
            <a:ext cx="874295" cy="874295"/>
          </a:xfrm>
          <a:prstGeom prst="rect">
            <a:avLst/>
          </a:prstGeom>
        </p:spPr>
      </p:pic>
      <p:pic>
        <p:nvPicPr>
          <p:cNvPr id="9" name="Picture 8" descr="A close up of an animal&#10;&#10;Description generated with high confidence">
            <a:extLst>
              <a:ext uri="{FF2B5EF4-FFF2-40B4-BE49-F238E27FC236}">
                <a16:creationId xmlns:a16="http://schemas.microsoft.com/office/drawing/2014/main" id="{4022057A-DD34-4EB1-BFD2-9CAEA74B9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453" y="3214214"/>
            <a:ext cx="2743200" cy="28960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2BDE55-E3D6-454D-87D7-3E307B9AA24B}"/>
              </a:ext>
            </a:extLst>
          </p:cNvPr>
          <p:cNvSpPr txBox="1"/>
          <p:nvPr/>
        </p:nvSpPr>
        <p:spPr>
          <a:xfrm>
            <a:off x="-459205" y="1465847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User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C9C2D5-31E9-4E2B-B881-6CB23063793C}"/>
              </a:ext>
            </a:extLst>
          </p:cNvPr>
          <p:cNvSpPr txBox="1"/>
          <p:nvPr/>
        </p:nvSpPr>
        <p:spPr>
          <a:xfrm>
            <a:off x="8644690" y="6248399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/>
              <a:t>Kerberos realm</a:t>
            </a:r>
            <a:endParaRPr lang="en-US" b="1" u="sng" dirty="0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2EF033-3561-402A-8952-3CE4F6A53D56}"/>
              </a:ext>
            </a:extLst>
          </p:cNvPr>
          <p:cNvSpPr txBox="1"/>
          <p:nvPr/>
        </p:nvSpPr>
        <p:spPr>
          <a:xfrm>
            <a:off x="9256295" y="2839451"/>
            <a:ext cx="888332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1. AS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53CEA0-7CB4-440D-8EF7-4D2E97BBC831}"/>
              </a:ext>
            </a:extLst>
          </p:cNvPr>
          <p:cNvSpPr txBox="1"/>
          <p:nvPr/>
        </p:nvSpPr>
        <p:spPr>
          <a:xfrm>
            <a:off x="10088480" y="2909635"/>
            <a:ext cx="1981199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2. TGS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 (id=2)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51039F-D748-4D81-A415-AB23BD9858EB}"/>
              </a:ext>
            </a:extLst>
          </p:cNvPr>
          <p:cNvSpPr txBox="1"/>
          <p:nvPr/>
        </p:nvSpPr>
        <p:spPr>
          <a:xfrm>
            <a:off x="10730163" y="4423607"/>
            <a:ext cx="1499936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/>
              <a:t>3. HTTP</a:t>
            </a:r>
            <a:r>
              <a:rPr lang="en-US" b="1" u="sng" dirty="0">
                <a:cs typeface="Calibri"/>
              </a:rPr>
              <a:t>(id=8)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6B95BA6-E920-4667-A52F-36C137510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9569" y="863097"/>
            <a:ext cx="3106154" cy="1293313"/>
          </a:xfr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 marL="0" indent="0">
              <a:buNone/>
            </a:pPr>
            <a:r>
              <a:rPr lang="en-US" sz="4500" b="1" dirty="0">
                <a:solidFill>
                  <a:schemeClr val="bg2">
                    <a:lumMod val="25000"/>
                  </a:schemeClr>
                </a:solidFill>
                <a:cs typeface="Calibri"/>
              </a:rPr>
              <a:t>Authentication request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User ID = 101</a:t>
            </a:r>
            <a:endParaRPr lang="en-US" dirty="0">
              <a:solidFill>
                <a:schemeClr val="accent6">
                  <a:lumMod val="75000"/>
                </a:schemeClr>
              </a:solidFill>
              <a:cs typeface="Calibri"/>
            </a:endParaRP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TGS ID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 = 3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IP address = 192.168.180.12</a:t>
            </a:r>
          </a:p>
          <a:p>
            <a:r>
              <a:rPr lang="en-US" dirty="0">
                <a:cs typeface="Calibri"/>
              </a:rPr>
              <a:t>Lifetime = 3 </a:t>
            </a:r>
            <a:r>
              <a:rPr lang="en-US" dirty="0" err="1">
                <a:cs typeface="Calibri"/>
              </a:rPr>
              <a:t>hrs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20" name="Picture 2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0B1F641-5D4F-436E-84D6-4426FE007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4886" y="2648200"/>
            <a:ext cx="378494" cy="378494"/>
          </a:xfrm>
          <a:prstGeom prst="rect">
            <a:avLst/>
          </a:prstGeom>
        </p:spPr>
      </p:pic>
      <p:sp>
        <p:nvSpPr>
          <p:cNvPr id="22" name="Arrow: Curved Down 21">
            <a:extLst>
              <a:ext uri="{FF2B5EF4-FFF2-40B4-BE49-F238E27FC236}">
                <a16:creationId xmlns:a16="http://schemas.microsoft.com/office/drawing/2014/main" id="{F72E729F-3461-43AA-8C76-B71E642CE744}"/>
              </a:ext>
            </a:extLst>
          </p:cNvPr>
          <p:cNvSpPr/>
          <p:nvPr/>
        </p:nvSpPr>
        <p:spPr>
          <a:xfrm rot="900000">
            <a:off x="1285449" y="1049136"/>
            <a:ext cx="8786019" cy="731520"/>
          </a:xfrm>
          <a:prstGeom prst="curved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" name="Picture 2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8C5CF6B-2CFD-4486-89BC-0906615926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3585" y="4604084"/>
            <a:ext cx="768016" cy="768016"/>
          </a:xfrm>
          <a:prstGeom prst="rect">
            <a:avLst/>
          </a:prstGeom>
        </p:spPr>
      </p:pic>
      <p:sp>
        <p:nvSpPr>
          <p:cNvPr id="25" name="Arrow: Curved Left 24">
            <a:extLst>
              <a:ext uri="{FF2B5EF4-FFF2-40B4-BE49-F238E27FC236}">
                <a16:creationId xmlns:a16="http://schemas.microsoft.com/office/drawing/2014/main" id="{0DBF598C-210A-4F70-8734-C3BF4F7D77C5}"/>
              </a:ext>
            </a:extLst>
          </p:cNvPr>
          <p:cNvSpPr/>
          <p:nvPr/>
        </p:nvSpPr>
        <p:spPr>
          <a:xfrm rot="3780000">
            <a:off x="7058491" y="2109579"/>
            <a:ext cx="731520" cy="5106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D9E1FE-9583-4FC5-AF15-6E976C93EBCD}"/>
              </a:ext>
            </a:extLst>
          </p:cNvPr>
          <p:cNvSpPr txBox="1"/>
          <p:nvPr/>
        </p:nvSpPr>
        <p:spPr>
          <a:xfrm>
            <a:off x="5566611" y="4473742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User 101 exists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?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7" name="Picture 27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0E5C2FEF-2122-4E60-8510-054C726F24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8649" y="4783806"/>
            <a:ext cx="418599" cy="418599"/>
          </a:xfrm>
          <a:prstGeom prst="rect">
            <a:avLst/>
          </a:prstGeom>
        </p:spPr>
      </p:pic>
      <p:sp>
        <p:nvSpPr>
          <p:cNvPr id="29" name="Arrow: Curved Left 28">
            <a:extLst>
              <a:ext uri="{FF2B5EF4-FFF2-40B4-BE49-F238E27FC236}">
                <a16:creationId xmlns:a16="http://schemas.microsoft.com/office/drawing/2014/main" id="{587637BA-A836-4DCA-89FA-EE7299EEAFDC}"/>
              </a:ext>
            </a:extLst>
          </p:cNvPr>
          <p:cNvSpPr/>
          <p:nvPr/>
        </p:nvSpPr>
        <p:spPr>
          <a:xfrm rot="14820000">
            <a:off x="6396754" y="625684"/>
            <a:ext cx="731520" cy="5106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65C87CE-8444-4271-B916-6579EEDE3CCC}"/>
              </a:ext>
            </a:extLst>
          </p:cNvPr>
          <p:cNvSpPr txBox="1"/>
          <p:nvPr/>
        </p:nvSpPr>
        <p:spPr>
          <a:xfrm>
            <a:off x="5255794" y="2518609"/>
            <a:ext cx="52738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Yes</a:t>
            </a:r>
            <a:endParaRPr lang="en-US" dirty="0"/>
          </a:p>
        </p:txBody>
      </p:sp>
      <p:pic>
        <p:nvPicPr>
          <p:cNvPr id="32" name="Picture 27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D7DBDD28-9FA0-41FB-8976-014454A27D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5201" y="2788569"/>
            <a:ext cx="418599" cy="418599"/>
          </a:xfrm>
          <a:prstGeom prst="rect">
            <a:avLst/>
          </a:prstGeom>
        </p:spPr>
      </p:pic>
      <p:pic>
        <p:nvPicPr>
          <p:cNvPr id="38" name="Picture 38" descr="A picture containing vector graphics, clipart&#10;&#10;Description generated with high confidence">
            <a:extLst>
              <a:ext uri="{FF2B5EF4-FFF2-40B4-BE49-F238E27FC236}">
                <a16:creationId xmlns:a16="http://schemas.microsoft.com/office/drawing/2014/main" id="{56764D05-8FF5-4E22-8CF3-053A28A311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5201" y="1294649"/>
            <a:ext cx="639178" cy="619125"/>
          </a:xfrm>
          <a:prstGeom prst="rect">
            <a:avLst/>
          </a:prstGeom>
        </p:spPr>
      </p:pic>
      <p:pic>
        <p:nvPicPr>
          <p:cNvPr id="21" name="Picture 2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B0003747-5A12-47DA-8BB7-7C8AD007C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2044" y="703095"/>
            <a:ext cx="378494" cy="37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38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27AB18-64FE-42F6-AF15-DCF24F899568}"/>
              </a:ext>
            </a:extLst>
          </p:cNvPr>
          <p:cNvSpPr txBox="1"/>
          <p:nvPr/>
        </p:nvSpPr>
        <p:spPr>
          <a:xfrm>
            <a:off x="1395663" y="613610"/>
            <a:ext cx="2903621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User ID = 101</a:t>
            </a:r>
            <a:endParaRPr lang="en-US" dirty="0">
              <a:solidFill>
                <a:schemeClr val="accent6">
                  <a:lumMod val="75000"/>
                </a:schemeClr>
              </a:solidFill>
              <a:cs typeface="Calibri"/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IP address = 192.168.180.12</a:t>
            </a:r>
          </a:p>
        </p:txBody>
      </p:sp>
      <p:pic>
        <p:nvPicPr>
          <p:cNvPr id="7" name="Picture 13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02803C04-3DBF-447E-BAF6-0A06D6D67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47" y="585536"/>
            <a:ext cx="874295" cy="874295"/>
          </a:xfrm>
          <a:prstGeom prst="rect">
            <a:avLst/>
          </a:prstGeom>
        </p:spPr>
      </p:pic>
      <p:pic>
        <p:nvPicPr>
          <p:cNvPr id="9" name="Picture 8" descr="A close up of an animal&#10;&#10;Description generated with high confidence">
            <a:extLst>
              <a:ext uri="{FF2B5EF4-FFF2-40B4-BE49-F238E27FC236}">
                <a16:creationId xmlns:a16="http://schemas.microsoft.com/office/drawing/2014/main" id="{4022057A-DD34-4EB1-BFD2-9CAEA74B9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453" y="3214214"/>
            <a:ext cx="2743200" cy="28960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2BDE55-E3D6-454D-87D7-3E307B9AA24B}"/>
              </a:ext>
            </a:extLst>
          </p:cNvPr>
          <p:cNvSpPr txBox="1"/>
          <p:nvPr/>
        </p:nvSpPr>
        <p:spPr>
          <a:xfrm>
            <a:off x="-459205" y="1465847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User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C9C2D5-31E9-4E2B-B881-6CB23063793C}"/>
              </a:ext>
            </a:extLst>
          </p:cNvPr>
          <p:cNvSpPr txBox="1"/>
          <p:nvPr/>
        </p:nvSpPr>
        <p:spPr>
          <a:xfrm>
            <a:off x="8644690" y="6248399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/>
              <a:t>Kerberos realm</a:t>
            </a:r>
            <a:endParaRPr lang="en-US" b="1" u="sng" dirty="0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2EF033-3561-402A-8952-3CE4F6A53D56}"/>
              </a:ext>
            </a:extLst>
          </p:cNvPr>
          <p:cNvSpPr txBox="1"/>
          <p:nvPr/>
        </p:nvSpPr>
        <p:spPr>
          <a:xfrm>
            <a:off x="9256295" y="2839451"/>
            <a:ext cx="888332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1. AS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53CEA0-7CB4-440D-8EF7-4D2E97BBC831}"/>
              </a:ext>
            </a:extLst>
          </p:cNvPr>
          <p:cNvSpPr txBox="1"/>
          <p:nvPr/>
        </p:nvSpPr>
        <p:spPr>
          <a:xfrm>
            <a:off x="10088480" y="2909635"/>
            <a:ext cx="1981199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2. TGS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 (id=2)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51039F-D748-4D81-A415-AB23BD9858EB}"/>
              </a:ext>
            </a:extLst>
          </p:cNvPr>
          <p:cNvSpPr txBox="1"/>
          <p:nvPr/>
        </p:nvSpPr>
        <p:spPr>
          <a:xfrm>
            <a:off x="10730163" y="4423607"/>
            <a:ext cx="1499936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/>
              <a:t>3. HTTP</a:t>
            </a:r>
            <a:r>
              <a:rPr lang="en-US" b="1" u="sng" dirty="0">
                <a:cs typeface="Calibri"/>
              </a:rPr>
              <a:t>(id=8)</a:t>
            </a:r>
            <a:endParaRPr lang="en-US" dirty="0"/>
          </a:p>
        </p:txBody>
      </p:sp>
      <p:sp>
        <p:nvSpPr>
          <p:cNvPr id="28" name="TextBox 1">
            <a:extLst>
              <a:ext uri="{FF2B5EF4-FFF2-40B4-BE49-F238E27FC236}">
                <a16:creationId xmlns:a16="http://schemas.microsoft.com/office/drawing/2014/main" id="{8147A45C-F79F-44DD-87DE-37CDC6130BD6}"/>
              </a:ext>
            </a:extLst>
          </p:cNvPr>
          <p:cNvSpPr txBox="1"/>
          <p:nvPr/>
        </p:nvSpPr>
        <p:spPr>
          <a:xfrm>
            <a:off x="8554452" y="613610"/>
            <a:ext cx="345506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AS generates a random session key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 for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TGS</a:t>
            </a:r>
            <a:endParaRPr lang="en-US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pic>
        <p:nvPicPr>
          <p:cNvPr id="2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id="{5495EF48-50F5-43DB-BAFE-AEEE93805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0981" y="847223"/>
            <a:ext cx="576514" cy="711869"/>
          </a:xfrm>
          <a:prstGeom prst="rect">
            <a:avLst/>
          </a:prstGeom>
        </p:spPr>
      </p:pic>
      <p:pic>
        <p:nvPicPr>
          <p:cNvPr id="3" name="Picture 38" descr="A picture containing vector graphics, clipart&#10;&#10;Description generated with high confidence">
            <a:extLst>
              <a:ext uri="{FF2B5EF4-FFF2-40B4-BE49-F238E27FC236}">
                <a16:creationId xmlns:a16="http://schemas.microsoft.com/office/drawing/2014/main" id="{F09171CA-74DF-45E9-B41B-A71849AE83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5201" y="1294649"/>
            <a:ext cx="639178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94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27AB18-64FE-42F6-AF15-DCF24F899568}"/>
              </a:ext>
            </a:extLst>
          </p:cNvPr>
          <p:cNvSpPr txBox="1"/>
          <p:nvPr/>
        </p:nvSpPr>
        <p:spPr>
          <a:xfrm>
            <a:off x="1395663" y="613610"/>
            <a:ext cx="2903621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User ID = 101</a:t>
            </a:r>
            <a:endParaRPr lang="en-US" dirty="0">
              <a:solidFill>
                <a:schemeClr val="accent6">
                  <a:lumMod val="75000"/>
                </a:schemeClr>
              </a:solidFill>
              <a:cs typeface="Calibri"/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IP address = 192.168.180.12</a:t>
            </a:r>
          </a:p>
        </p:txBody>
      </p:sp>
      <p:pic>
        <p:nvPicPr>
          <p:cNvPr id="7" name="Picture 13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02803C04-3DBF-447E-BAF6-0A06D6D67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47" y="585536"/>
            <a:ext cx="874295" cy="874295"/>
          </a:xfrm>
          <a:prstGeom prst="rect">
            <a:avLst/>
          </a:prstGeom>
        </p:spPr>
      </p:pic>
      <p:pic>
        <p:nvPicPr>
          <p:cNvPr id="9" name="Picture 8" descr="A close up of an animal&#10;&#10;Description generated with high confidence">
            <a:extLst>
              <a:ext uri="{FF2B5EF4-FFF2-40B4-BE49-F238E27FC236}">
                <a16:creationId xmlns:a16="http://schemas.microsoft.com/office/drawing/2014/main" id="{4022057A-DD34-4EB1-BFD2-9CAEA74B9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453" y="3214214"/>
            <a:ext cx="2743200" cy="28960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2BDE55-E3D6-454D-87D7-3E307B9AA24B}"/>
              </a:ext>
            </a:extLst>
          </p:cNvPr>
          <p:cNvSpPr txBox="1"/>
          <p:nvPr/>
        </p:nvSpPr>
        <p:spPr>
          <a:xfrm>
            <a:off x="-459205" y="1465847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User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C9C2D5-31E9-4E2B-B881-6CB23063793C}"/>
              </a:ext>
            </a:extLst>
          </p:cNvPr>
          <p:cNvSpPr txBox="1"/>
          <p:nvPr/>
        </p:nvSpPr>
        <p:spPr>
          <a:xfrm>
            <a:off x="8644690" y="6248399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/>
              <a:t>Kerberos realm</a:t>
            </a:r>
            <a:endParaRPr lang="en-US" b="1" u="sng" dirty="0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2EF033-3561-402A-8952-3CE4F6A53D56}"/>
              </a:ext>
            </a:extLst>
          </p:cNvPr>
          <p:cNvSpPr txBox="1"/>
          <p:nvPr/>
        </p:nvSpPr>
        <p:spPr>
          <a:xfrm>
            <a:off x="9256295" y="2839451"/>
            <a:ext cx="888332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1. AS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53CEA0-7CB4-440D-8EF7-4D2E97BBC831}"/>
              </a:ext>
            </a:extLst>
          </p:cNvPr>
          <p:cNvSpPr txBox="1"/>
          <p:nvPr/>
        </p:nvSpPr>
        <p:spPr>
          <a:xfrm>
            <a:off x="10088480" y="2909635"/>
            <a:ext cx="1981199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2. TGS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 (id=2)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51039F-D748-4D81-A415-AB23BD9858EB}"/>
              </a:ext>
            </a:extLst>
          </p:cNvPr>
          <p:cNvSpPr txBox="1"/>
          <p:nvPr/>
        </p:nvSpPr>
        <p:spPr>
          <a:xfrm>
            <a:off x="10730163" y="4423607"/>
            <a:ext cx="1499936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/>
              <a:t>3. HTTP</a:t>
            </a:r>
            <a:r>
              <a:rPr lang="en-US" b="1" u="sng" dirty="0">
                <a:cs typeface="Calibri"/>
              </a:rPr>
              <a:t>(id=8)</a:t>
            </a:r>
            <a:endParaRPr lang="en-US" dirty="0"/>
          </a:p>
        </p:txBody>
      </p:sp>
      <p:sp>
        <p:nvSpPr>
          <p:cNvPr id="33" name="Arrow: Curved Down 32">
            <a:extLst>
              <a:ext uri="{FF2B5EF4-FFF2-40B4-BE49-F238E27FC236}">
                <a16:creationId xmlns:a16="http://schemas.microsoft.com/office/drawing/2014/main" id="{9D4B5118-C070-48BF-B659-7A768B534703}"/>
              </a:ext>
            </a:extLst>
          </p:cNvPr>
          <p:cNvSpPr/>
          <p:nvPr/>
        </p:nvSpPr>
        <p:spPr>
          <a:xfrm rot="11160000">
            <a:off x="493370" y="2693451"/>
            <a:ext cx="8786019" cy="731520"/>
          </a:xfrm>
          <a:prstGeom prst="curved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967F910-B163-439D-B88E-806E4F345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069" y="1815597"/>
            <a:ext cx="3136232" cy="151389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>
              <a:buNone/>
            </a:pPr>
            <a:r>
              <a:rPr lang="en-US" sz="45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Ticket granting ticket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User ID = 101</a:t>
            </a:r>
            <a:endParaRPr lang="en-US" dirty="0">
              <a:solidFill>
                <a:schemeClr val="accent6">
                  <a:lumMod val="75000"/>
                </a:schemeClr>
              </a:solidFill>
              <a:cs typeface="Calibri"/>
            </a:endParaRP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TGS ID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 = 3</a:t>
            </a:r>
          </a:p>
          <a:p>
            <a:r>
              <a:rPr lang="en-US" b="1" dirty="0">
                <a:cs typeface="Calibri"/>
              </a:rPr>
              <a:t>Timestamp</a:t>
            </a:r>
          </a:p>
          <a:p>
            <a:r>
              <a:rPr lang="en-US" b="1" dirty="0">
                <a:cs typeface="Calibri"/>
              </a:rPr>
              <a:t>Network address</a:t>
            </a:r>
          </a:p>
          <a:p>
            <a:r>
              <a:rPr lang="en-US" b="1" dirty="0">
                <a:cs typeface="Calibri"/>
              </a:rPr>
              <a:t>Lifetime = 3 </a:t>
            </a:r>
            <a:r>
              <a:rPr lang="en-US" b="1" dirty="0" err="1">
                <a:cs typeface="Calibri"/>
              </a:rPr>
              <a:t>hrs</a:t>
            </a:r>
            <a:endParaRPr lang="en-US" b="1" dirty="0">
              <a:cs typeface="Calibri"/>
            </a:endParaRPr>
          </a:p>
          <a:p>
            <a:r>
              <a:rPr lang="en-US" b="1" dirty="0">
                <a:cs typeface="Calibri"/>
              </a:rPr>
              <a:t>TGS session key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35" name="Picture 27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1BBCA3C0-7200-424C-8AD5-5E1DCF4A9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2201" y="2858752"/>
            <a:ext cx="418599" cy="418599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255AA7-8F7F-450E-987D-085004896963}"/>
              </a:ext>
            </a:extLst>
          </p:cNvPr>
          <p:cNvSpPr txBox="1">
            <a:spLocks/>
          </p:cNvSpPr>
          <p:nvPr/>
        </p:nvSpPr>
        <p:spPr>
          <a:xfrm>
            <a:off x="2223837" y="3582234"/>
            <a:ext cx="3136232" cy="15138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45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Response</a:t>
            </a:r>
            <a:endParaRPr lang="en-US" dirty="0"/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TGS ID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 = 3</a:t>
            </a:r>
          </a:p>
          <a:p>
            <a:r>
              <a:rPr lang="en-US" b="1" dirty="0">
                <a:cs typeface="Calibri"/>
              </a:rPr>
              <a:t>Timestamp</a:t>
            </a:r>
          </a:p>
          <a:p>
            <a:r>
              <a:rPr lang="en-US" b="1" dirty="0">
                <a:cs typeface="Calibri"/>
              </a:rPr>
              <a:t>Lifetime = 3 </a:t>
            </a:r>
            <a:r>
              <a:rPr lang="en-US" b="1" dirty="0" err="1">
                <a:cs typeface="Calibri"/>
              </a:rPr>
              <a:t>hrs</a:t>
            </a:r>
            <a:endParaRPr lang="en-US" b="1" dirty="0">
              <a:cs typeface="Calibri"/>
            </a:endParaRPr>
          </a:p>
          <a:p>
            <a:r>
              <a:rPr lang="en-US" b="1" dirty="0">
                <a:cs typeface="Calibri"/>
              </a:rPr>
              <a:t>TGS session key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37" name="Picture 27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539A0B6D-7EAE-4996-B1D0-5626E12D2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095" y="4603331"/>
            <a:ext cx="418599" cy="418599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6C690FEA-B7F7-4725-8994-4479E38546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1570" y="2457701"/>
            <a:ext cx="568994" cy="568994"/>
          </a:xfrm>
          <a:prstGeom prst="rect">
            <a:avLst/>
          </a:prstGeom>
        </p:spPr>
      </p:pic>
      <p:pic>
        <p:nvPicPr>
          <p:cNvPr id="19" name="Picture 20" descr="A close up of a logo&#10;&#10;Description generated with high confidence">
            <a:extLst>
              <a:ext uri="{FF2B5EF4-FFF2-40B4-BE49-F238E27FC236}">
                <a16:creationId xmlns:a16="http://schemas.microsoft.com/office/drawing/2014/main" id="{37C65BD2-41F8-4A50-BF29-0612E69102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3333" y="4292516"/>
            <a:ext cx="498810" cy="498810"/>
          </a:xfrm>
          <a:prstGeom prst="rect">
            <a:avLst/>
          </a:prstGeom>
        </p:spPr>
      </p:pic>
      <p:pic>
        <p:nvPicPr>
          <p:cNvPr id="24" name="Picture 38" descr="A picture containing vector graphics, clipart&#10;&#10;Description generated with high confidence">
            <a:extLst>
              <a:ext uri="{FF2B5EF4-FFF2-40B4-BE49-F238E27FC236}">
                <a16:creationId xmlns:a16="http://schemas.microsoft.com/office/drawing/2014/main" id="{45F07D81-60E5-4C13-BAAE-263704313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5201" y="1294649"/>
            <a:ext cx="639178" cy="619125"/>
          </a:xfrm>
          <a:prstGeom prst="rect">
            <a:avLst/>
          </a:prstGeom>
        </p:spPr>
      </p:pic>
      <p:pic>
        <p:nvPicPr>
          <p:cNvPr id="41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id="{38EF722C-7274-47CF-882B-C792F03F42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2454" y="4657223"/>
            <a:ext cx="345909" cy="431133"/>
          </a:xfrm>
          <a:prstGeom prst="rect">
            <a:avLst/>
          </a:prstGeom>
        </p:spPr>
      </p:pic>
      <p:pic>
        <p:nvPicPr>
          <p:cNvPr id="42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id="{52982611-955C-4788-B392-2473FB3E2F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9085" y="2912643"/>
            <a:ext cx="345909" cy="431133"/>
          </a:xfrm>
          <a:prstGeom prst="rect">
            <a:avLst/>
          </a:prstGeom>
        </p:spPr>
      </p:pic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B4F79478-FD45-496B-8E80-1B255672A5B9}"/>
              </a:ext>
            </a:extLst>
          </p:cNvPr>
          <p:cNvSpPr txBox="1">
            <a:spLocks/>
          </p:cNvSpPr>
          <p:nvPr/>
        </p:nvSpPr>
        <p:spPr>
          <a:xfrm>
            <a:off x="2191753" y="1494755"/>
            <a:ext cx="1872917" cy="2906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hash(Password + salt)</a:t>
            </a:r>
            <a:endParaRPr lang="en-US" sz="1400">
              <a:solidFill>
                <a:schemeClr val="accent6">
                  <a:lumMod val="7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9201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27AB18-64FE-42F6-AF15-DCF24F899568}"/>
              </a:ext>
            </a:extLst>
          </p:cNvPr>
          <p:cNvSpPr txBox="1"/>
          <p:nvPr/>
        </p:nvSpPr>
        <p:spPr>
          <a:xfrm>
            <a:off x="1395663" y="613610"/>
            <a:ext cx="2903621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User ID = 101</a:t>
            </a:r>
            <a:endParaRPr lang="en-US" dirty="0">
              <a:solidFill>
                <a:schemeClr val="accent6">
                  <a:lumMod val="75000"/>
                </a:schemeClr>
              </a:solidFill>
              <a:cs typeface="Calibri"/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IP address = 192.168.180.12</a:t>
            </a:r>
          </a:p>
        </p:txBody>
      </p:sp>
      <p:pic>
        <p:nvPicPr>
          <p:cNvPr id="7" name="Picture 13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02803C04-3DBF-447E-BAF6-0A06D6D67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47" y="585536"/>
            <a:ext cx="874295" cy="874295"/>
          </a:xfrm>
          <a:prstGeom prst="rect">
            <a:avLst/>
          </a:prstGeom>
        </p:spPr>
      </p:pic>
      <p:pic>
        <p:nvPicPr>
          <p:cNvPr id="9" name="Picture 8" descr="A close up of an animal&#10;&#10;Description generated with high confidence">
            <a:extLst>
              <a:ext uri="{FF2B5EF4-FFF2-40B4-BE49-F238E27FC236}">
                <a16:creationId xmlns:a16="http://schemas.microsoft.com/office/drawing/2014/main" id="{4022057A-DD34-4EB1-BFD2-9CAEA74B9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453" y="3214214"/>
            <a:ext cx="2743200" cy="28960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2BDE55-E3D6-454D-87D7-3E307B9AA24B}"/>
              </a:ext>
            </a:extLst>
          </p:cNvPr>
          <p:cNvSpPr txBox="1"/>
          <p:nvPr/>
        </p:nvSpPr>
        <p:spPr>
          <a:xfrm>
            <a:off x="-459205" y="1465847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User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C9C2D5-31E9-4E2B-B881-6CB23063793C}"/>
              </a:ext>
            </a:extLst>
          </p:cNvPr>
          <p:cNvSpPr txBox="1"/>
          <p:nvPr/>
        </p:nvSpPr>
        <p:spPr>
          <a:xfrm>
            <a:off x="8644690" y="6248399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/>
              <a:t>Kerberos realm</a:t>
            </a:r>
            <a:endParaRPr lang="en-US" b="1" u="sng" dirty="0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2EF033-3561-402A-8952-3CE4F6A53D56}"/>
              </a:ext>
            </a:extLst>
          </p:cNvPr>
          <p:cNvSpPr txBox="1"/>
          <p:nvPr/>
        </p:nvSpPr>
        <p:spPr>
          <a:xfrm>
            <a:off x="9256295" y="2839451"/>
            <a:ext cx="888332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1. AS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53CEA0-7CB4-440D-8EF7-4D2E97BBC831}"/>
              </a:ext>
            </a:extLst>
          </p:cNvPr>
          <p:cNvSpPr txBox="1"/>
          <p:nvPr/>
        </p:nvSpPr>
        <p:spPr>
          <a:xfrm>
            <a:off x="10088480" y="2909635"/>
            <a:ext cx="1981199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2. TGS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 (id=2)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51039F-D748-4D81-A415-AB23BD9858EB}"/>
              </a:ext>
            </a:extLst>
          </p:cNvPr>
          <p:cNvSpPr txBox="1"/>
          <p:nvPr/>
        </p:nvSpPr>
        <p:spPr>
          <a:xfrm>
            <a:off x="10730163" y="4423607"/>
            <a:ext cx="1499936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/>
              <a:t>3. HTTP</a:t>
            </a:r>
            <a:r>
              <a:rPr lang="en-US" b="1" u="sng" dirty="0">
                <a:cs typeface="Calibri"/>
              </a:rPr>
              <a:t>(id=8)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967F910-B163-439D-B88E-806E4F345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411" y="181307"/>
            <a:ext cx="2474496" cy="35084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Ticket granting ticket</a:t>
            </a:r>
            <a:endParaRPr lang="en-US" sz="20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0" indent="0">
              <a:buNone/>
            </a:pPr>
            <a:endParaRPr lang="en-US" b="1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255AA7-8F7F-450E-987D-085004896963}"/>
              </a:ext>
            </a:extLst>
          </p:cNvPr>
          <p:cNvSpPr txBox="1">
            <a:spLocks/>
          </p:cNvSpPr>
          <p:nvPr/>
        </p:nvSpPr>
        <p:spPr>
          <a:xfrm>
            <a:off x="479258" y="4093576"/>
            <a:ext cx="3136232" cy="15138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45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Response</a:t>
            </a:r>
            <a:endParaRPr lang="en-US" dirty="0"/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TGS ID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 = 3</a:t>
            </a:r>
          </a:p>
          <a:p>
            <a:r>
              <a:rPr lang="en-US" b="1" dirty="0">
                <a:cs typeface="Calibri"/>
              </a:rPr>
              <a:t>Timestamp</a:t>
            </a:r>
          </a:p>
          <a:p>
            <a:r>
              <a:rPr lang="en-US" b="1" dirty="0">
                <a:cs typeface="Calibri"/>
              </a:rPr>
              <a:t>Lifetime = 3 </a:t>
            </a:r>
            <a:r>
              <a:rPr lang="en-US" b="1" dirty="0" err="1">
                <a:cs typeface="Calibri"/>
              </a:rPr>
              <a:t>hrs</a:t>
            </a:r>
            <a:endParaRPr lang="en-US" b="1" dirty="0">
              <a:cs typeface="Calibri"/>
            </a:endParaRPr>
          </a:p>
          <a:p>
            <a:r>
              <a:rPr lang="en-US" b="1" dirty="0">
                <a:cs typeface="Calibri"/>
              </a:rPr>
              <a:t>TGS session key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37" name="Picture 27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539A0B6D-7EAE-4996-B1D0-5626E12D2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332" y="3670884"/>
            <a:ext cx="418599" cy="418599"/>
          </a:xfrm>
          <a:prstGeom prst="rect">
            <a:avLst/>
          </a:prstGeom>
        </p:spPr>
      </p:pic>
      <p:pic>
        <p:nvPicPr>
          <p:cNvPr id="19" name="Picture 20" descr="A close up of a logo&#10;&#10;Description generated with high confidence">
            <a:extLst>
              <a:ext uri="{FF2B5EF4-FFF2-40B4-BE49-F238E27FC236}">
                <a16:creationId xmlns:a16="http://schemas.microsoft.com/office/drawing/2014/main" id="{37C65BD2-41F8-4A50-BF29-0612E69102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5570" y="3360069"/>
            <a:ext cx="498810" cy="498810"/>
          </a:xfrm>
          <a:prstGeom prst="rect">
            <a:avLst/>
          </a:prstGeom>
        </p:spPr>
      </p:pic>
      <p:pic>
        <p:nvPicPr>
          <p:cNvPr id="24" name="Picture 38" descr="A picture containing vector graphics, clipart&#10;&#10;Description generated with high confidence">
            <a:extLst>
              <a:ext uri="{FF2B5EF4-FFF2-40B4-BE49-F238E27FC236}">
                <a16:creationId xmlns:a16="http://schemas.microsoft.com/office/drawing/2014/main" id="{45F07D81-60E5-4C13-BAAE-2637043133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438" y="2969044"/>
            <a:ext cx="639178" cy="619125"/>
          </a:xfrm>
          <a:prstGeom prst="rect">
            <a:avLst/>
          </a:prstGeom>
        </p:spPr>
      </p:pic>
      <p:pic>
        <p:nvPicPr>
          <p:cNvPr id="18" name="Picture 27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BD5C59C2-8650-4E16-8E97-238FAC97B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0358" y="422357"/>
            <a:ext cx="418599" cy="418599"/>
          </a:xfrm>
          <a:prstGeom prst="rect">
            <a:avLst/>
          </a:prstGeom>
        </p:spPr>
      </p:pic>
      <p:pic>
        <p:nvPicPr>
          <p:cNvPr id="20" name="Picture 16">
            <a:extLst>
              <a:ext uri="{FF2B5EF4-FFF2-40B4-BE49-F238E27FC236}">
                <a16:creationId xmlns:a16="http://schemas.microsoft.com/office/drawing/2014/main" id="{AD44C81D-E807-43B6-953E-C126700636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9727" y="21306"/>
            <a:ext cx="568994" cy="568994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DC7AEEFA-5B5F-4633-9FA7-EEBFAF1153D7}"/>
              </a:ext>
            </a:extLst>
          </p:cNvPr>
          <p:cNvSpPr/>
          <p:nvPr/>
        </p:nvSpPr>
        <p:spPr>
          <a:xfrm>
            <a:off x="710183" y="1917112"/>
            <a:ext cx="484632" cy="209132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8E57A17-3639-4C41-A939-EE72D364CCB4}"/>
              </a:ext>
            </a:extLst>
          </p:cNvPr>
          <p:cNvSpPr/>
          <p:nvPr/>
        </p:nvSpPr>
        <p:spPr>
          <a:xfrm>
            <a:off x="114300" y="5277851"/>
            <a:ext cx="2548689" cy="4130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6">
            <a:extLst>
              <a:ext uri="{FF2B5EF4-FFF2-40B4-BE49-F238E27FC236}">
                <a16:creationId xmlns:a16="http://schemas.microsoft.com/office/drawing/2014/main" id="{40EE1C72-D41B-4830-8BC4-2647E45F24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7586" y="5389144"/>
            <a:ext cx="576514" cy="711869"/>
          </a:xfrm>
          <a:prstGeom prst="rect">
            <a:avLst/>
          </a:prstGeom>
        </p:spPr>
      </p:pic>
      <p:pic>
        <p:nvPicPr>
          <p:cNvPr id="21" name="Picture 38" descr="A picture containing vector graphics, clipart&#10;&#10;Description generated with high confidence">
            <a:extLst>
              <a:ext uri="{FF2B5EF4-FFF2-40B4-BE49-F238E27FC236}">
                <a16:creationId xmlns:a16="http://schemas.microsoft.com/office/drawing/2014/main" id="{40DD4C1C-7616-4A5D-A646-EC78416E17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5201" y="1294649"/>
            <a:ext cx="639178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63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27AB18-64FE-42F6-AF15-DCF24F899568}"/>
              </a:ext>
            </a:extLst>
          </p:cNvPr>
          <p:cNvSpPr txBox="1"/>
          <p:nvPr/>
        </p:nvSpPr>
        <p:spPr>
          <a:xfrm>
            <a:off x="1395663" y="613610"/>
            <a:ext cx="2903621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User ID = 101</a:t>
            </a:r>
            <a:endParaRPr lang="en-US" dirty="0">
              <a:solidFill>
                <a:schemeClr val="accent6">
                  <a:lumMod val="75000"/>
                </a:schemeClr>
              </a:solidFill>
              <a:cs typeface="Calibri"/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IP address = 192.168.180.12</a:t>
            </a:r>
          </a:p>
        </p:txBody>
      </p:sp>
      <p:pic>
        <p:nvPicPr>
          <p:cNvPr id="7" name="Picture 13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02803C04-3DBF-447E-BAF6-0A06D6D67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47" y="585536"/>
            <a:ext cx="874295" cy="874295"/>
          </a:xfrm>
          <a:prstGeom prst="rect">
            <a:avLst/>
          </a:prstGeom>
        </p:spPr>
      </p:pic>
      <p:pic>
        <p:nvPicPr>
          <p:cNvPr id="9" name="Picture 8" descr="A close up of an animal&#10;&#10;Description generated with high confidence">
            <a:extLst>
              <a:ext uri="{FF2B5EF4-FFF2-40B4-BE49-F238E27FC236}">
                <a16:creationId xmlns:a16="http://schemas.microsoft.com/office/drawing/2014/main" id="{4022057A-DD34-4EB1-BFD2-9CAEA74B9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453" y="3214214"/>
            <a:ext cx="2743200" cy="28960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2BDE55-E3D6-454D-87D7-3E307B9AA24B}"/>
              </a:ext>
            </a:extLst>
          </p:cNvPr>
          <p:cNvSpPr txBox="1"/>
          <p:nvPr/>
        </p:nvSpPr>
        <p:spPr>
          <a:xfrm>
            <a:off x="-459205" y="1465847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User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C9C2D5-31E9-4E2B-B881-6CB23063793C}"/>
              </a:ext>
            </a:extLst>
          </p:cNvPr>
          <p:cNvSpPr txBox="1"/>
          <p:nvPr/>
        </p:nvSpPr>
        <p:spPr>
          <a:xfrm>
            <a:off x="8644690" y="6248399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/>
              <a:t>Kerberos realm</a:t>
            </a:r>
            <a:endParaRPr lang="en-US" b="1" u="sng" dirty="0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2EF033-3561-402A-8952-3CE4F6A53D56}"/>
              </a:ext>
            </a:extLst>
          </p:cNvPr>
          <p:cNvSpPr txBox="1"/>
          <p:nvPr/>
        </p:nvSpPr>
        <p:spPr>
          <a:xfrm>
            <a:off x="9256295" y="2839451"/>
            <a:ext cx="888332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1. AS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53CEA0-7CB4-440D-8EF7-4D2E97BBC831}"/>
              </a:ext>
            </a:extLst>
          </p:cNvPr>
          <p:cNvSpPr txBox="1"/>
          <p:nvPr/>
        </p:nvSpPr>
        <p:spPr>
          <a:xfrm>
            <a:off x="10088480" y="2909635"/>
            <a:ext cx="1981199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2. TGS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 (id=2)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51039F-D748-4D81-A415-AB23BD9858EB}"/>
              </a:ext>
            </a:extLst>
          </p:cNvPr>
          <p:cNvSpPr txBox="1"/>
          <p:nvPr/>
        </p:nvSpPr>
        <p:spPr>
          <a:xfrm>
            <a:off x="10730163" y="4423607"/>
            <a:ext cx="1499936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/>
              <a:t>3. HTTP</a:t>
            </a:r>
            <a:r>
              <a:rPr lang="en-US" b="1" u="sng" dirty="0">
                <a:cs typeface="Calibri"/>
              </a:rPr>
              <a:t>(id=8)</a:t>
            </a:r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534B09D-D481-4C56-9DFE-B6F070CA6DA8}"/>
              </a:ext>
            </a:extLst>
          </p:cNvPr>
          <p:cNvSpPr>
            <a:spLocks noGrp="1"/>
          </p:cNvSpPr>
          <p:nvPr/>
        </p:nvSpPr>
        <p:spPr>
          <a:xfrm>
            <a:off x="1580147" y="6036676"/>
            <a:ext cx="2474496" cy="350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Ticket granting ticket</a:t>
            </a:r>
            <a:endParaRPr lang="en-US" sz="200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0" indent="0">
              <a:buNone/>
            </a:pPr>
            <a:endParaRPr lang="en-US" b="1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22" name="Picture 21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1B4B6C51-FB51-47F9-9D2A-3D59F0588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962" y="5676147"/>
            <a:ext cx="418599" cy="4185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3867843-B074-4838-956E-34F027E619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0464" y="5485649"/>
            <a:ext cx="468731" cy="468731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1F5D713-A12B-4A42-80D1-EF75A782006C}"/>
              </a:ext>
            </a:extLst>
          </p:cNvPr>
          <p:cNvSpPr>
            <a:spLocks noGrp="1"/>
          </p:cNvSpPr>
          <p:nvPr/>
        </p:nvSpPr>
        <p:spPr>
          <a:xfrm>
            <a:off x="1580147" y="4612938"/>
            <a:ext cx="2364207" cy="8722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Authenticator</a:t>
            </a:r>
          </a:p>
          <a:p>
            <a:pPr>
              <a:buFont typeface="Arial"/>
              <a:buChar char="•"/>
            </a:pP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User ID = 101</a:t>
            </a:r>
            <a:endParaRPr lang="en-US" sz="1100">
              <a:solidFill>
                <a:schemeClr val="accent6">
                  <a:lumMod val="50000"/>
                </a:schemeClr>
              </a:solidFill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1100" b="1" dirty="0">
                <a:cs typeface="Calibri"/>
              </a:rPr>
              <a:t>timestamp</a:t>
            </a:r>
            <a:endParaRPr lang="en-US">
              <a:cs typeface="Calibri"/>
            </a:endParaRPr>
          </a:p>
          <a:p>
            <a:endParaRPr lang="en-US" sz="1100" b="1" dirty="0">
              <a:solidFill>
                <a:srgbClr val="2F5597"/>
              </a:solidFill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16" name="Picture 2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34009F3-5D40-44D1-90F1-354C886975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1070" y="4422858"/>
            <a:ext cx="378494" cy="378494"/>
          </a:xfrm>
          <a:prstGeom prst="rect">
            <a:avLst/>
          </a:prstGeom>
        </p:spPr>
      </p:pic>
      <p:pic>
        <p:nvPicPr>
          <p:cNvPr id="17" name="Picture 28">
            <a:extLst>
              <a:ext uri="{FF2B5EF4-FFF2-40B4-BE49-F238E27FC236}">
                <a16:creationId xmlns:a16="http://schemas.microsoft.com/office/drawing/2014/main" id="{A6960ADB-093B-4B4B-98F0-CE0F355508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0333" y="4142122"/>
            <a:ext cx="518862" cy="508836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E221A68-6AF9-4A13-BBB7-87EE262C906D}"/>
              </a:ext>
            </a:extLst>
          </p:cNvPr>
          <p:cNvSpPr>
            <a:spLocks noGrp="1"/>
          </p:cNvSpPr>
          <p:nvPr/>
        </p:nvSpPr>
        <p:spPr>
          <a:xfrm>
            <a:off x="1580147" y="3209254"/>
            <a:ext cx="2364207" cy="9022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Request</a:t>
            </a:r>
          </a:p>
          <a:p>
            <a:pPr>
              <a:buFont typeface="Arial"/>
              <a:buChar char="•"/>
            </a:pPr>
            <a:r>
              <a:rPr lang="en-US" sz="1100" b="1" dirty="0">
                <a:cs typeface="Calibri"/>
              </a:rPr>
              <a:t>Service ID = 8</a:t>
            </a:r>
            <a:endParaRPr lang="en-US" sz="1100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1100" b="1" dirty="0">
                <a:cs typeface="Calibri"/>
              </a:rPr>
              <a:t>Lifetime = 1hr</a:t>
            </a:r>
            <a:endParaRPr lang="en-US" dirty="0">
              <a:cs typeface="Calibri"/>
            </a:endParaRPr>
          </a:p>
          <a:p>
            <a:endParaRPr lang="en-US" sz="1100" b="1" dirty="0">
              <a:solidFill>
                <a:srgbClr val="2F5597"/>
              </a:solidFill>
              <a:cs typeface="Calibri"/>
            </a:endParaRPr>
          </a:p>
          <a:p>
            <a:endParaRPr lang="en-US" dirty="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32" name="Picture 2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6F54640-1F50-4331-9063-36CCA6837A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0833" y="3209673"/>
            <a:ext cx="378494" cy="378494"/>
          </a:xfrm>
          <a:prstGeom prst="rect">
            <a:avLst/>
          </a:prstGeom>
        </p:spPr>
      </p:pic>
      <p:sp>
        <p:nvSpPr>
          <p:cNvPr id="30" name="Arrow: Curved Down 29">
            <a:extLst>
              <a:ext uri="{FF2B5EF4-FFF2-40B4-BE49-F238E27FC236}">
                <a16:creationId xmlns:a16="http://schemas.microsoft.com/office/drawing/2014/main" id="{E4B90676-B5C2-42A1-A111-693594E1E3C0}"/>
              </a:ext>
            </a:extLst>
          </p:cNvPr>
          <p:cNvSpPr/>
          <p:nvPr/>
        </p:nvSpPr>
        <p:spPr>
          <a:xfrm rot="1020000">
            <a:off x="2568818" y="968925"/>
            <a:ext cx="8786019" cy="731520"/>
          </a:xfrm>
          <a:prstGeom prst="curved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5" name="Picture 2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705E12D5-4EC1-4FB4-B353-C5B4E53950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6490" y="753225"/>
            <a:ext cx="378494" cy="378494"/>
          </a:xfrm>
          <a:prstGeom prst="rect">
            <a:avLst/>
          </a:prstGeom>
        </p:spPr>
      </p:pic>
      <p:pic>
        <p:nvPicPr>
          <p:cNvPr id="36" name="Picture 2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564DC44-3FBF-44AA-8E6D-614C764B67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8517" y="1274594"/>
            <a:ext cx="378494" cy="378494"/>
          </a:xfrm>
          <a:prstGeom prst="rect">
            <a:avLst/>
          </a:prstGeom>
        </p:spPr>
      </p:pic>
      <p:pic>
        <p:nvPicPr>
          <p:cNvPr id="38" name="Picture 28" descr="A close up of a logo&#10;&#10;Description generated with high confidence">
            <a:extLst>
              <a:ext uri="{FF2B5EF4-FFF2-40B4-BE49-F238E27FC236}">
                <a16:creationId xmlns:a16="http://schemas.microsoft.com/office/drawing/2014/main" id="{10598EAF-5C27-40AF-BB39-038EFCA2D3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7780" y="993858"/>
            <a:ext cx="518862" cy="508836"/>
          </a:xfrm>
          <a:prstGeom prst="rect">
            <a:avLst/>
          </a:prstGeom>
        </p:spPr>
      </p:pic>
      <p:pic>
        <p:nvPicPr>
          <p:cNvPr id="40" name="Picture 39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0DF4238A-2693-43B3-A0F7-B0BD7D8BA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0567" y="1535279"/>
            <a:ext cx="418599" cy="4185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152DBF1-125A-412B-94B4-22F1A8A351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9885" y="1244517"/>
            <a:ext cx="468731" cy="468731"/>
          </a:xfrm>
          <a:prstGeom prst="rect">
            <a:avLst/>
          </a:prstGeom>
        </p:spPr>
      </p:pic>
      <p:pic>
        <p:nvPicPr>
          <p:cNvPr id="34" name="Picture 38" descr="A picture containing vector graphics, clipart&#10;&#10;Description generated with high confidence">
            <a:extLst>
              <a:ext uri="{FF2B5EF4-FFF2-40B4-BE49-F238E27FC236}">
                <a16:creationId xmlns:a16="http://schemas.microsoft.com/office/drawing/2014/main" id="{5E5EAF16-734C-43D8-B27A-481F018153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5201" y="1294649"/>
            <a:ext cx="639178" cy="619125"/>
          </a:xfrm>
          <a:prstGeom prst="rect">
            <a:avLst/>
          </a:prstGeom>
        </p:spPr>
      </p:pic>
      <p:pic>
        <p:nvPicPr>
          <p:cNvPr id="43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id="{26F231AF-96F9-4E36-856E-96A4D242C0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5770" y="1388644"/>
            <a:ext cx="576514" cy="71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14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27AB18-64FE-42F6-AF15-DCF24F899568}"/>
              </a:ext>
            </a:extLst>
          </p:cNvPr>
          <p:cNvSpPr txBox="1"/>
          <p:nvPr/>
        </p:nvSpPr>
        <p:spPr>
          <a:xfrm>
            <a:off x="1395663" y="613610"/>
            <a:ext cx="2903621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User ID = 101</a:t>
            </a:r>
            <a:endParaRPr lang="en-US" dirty="0">
              <a:solidFill>
                <a:schemeClr val="accent6">
                  <a:lumMod val="75000"/>
                </a:schemeClr>
              </a:solidFill>
              <a:cs typeface="Calibri"/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IP address = 192.168.180.12</a:t>
            </a:r>
          </a:p>
        </p:txBody>
      </p:sp>
      <p:pic>
        <p:nvPicPr>
          <p:cNvPr id="7" name="Picture 13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02803C04-3DBF-447E-BAF6-0A06D6D67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47" y="585536"/>
            <a:ext cx="874295" cy="874295"/>
          </a:xfrm>
          <a:prstGeom prst="rect">
            <a:avLst/>
          </a:prstGeom>
        </p:spPr>
      </p:pic>
      <p:pic>
        <p:nvPicPr>
          <p:cNvPr id="9" name="Picture 8" descr="A close up of an animal&#10;&#10;Description generated with high confidence">
            <a:extLst>
              <a:ext uri="{FF2B5EF4-FFF2-40B4-BE49-F238E27FC236}">
                <a16:creationId xmlns:a16="http://schemas.microsoft.com/office/drawing/2014/main" id="{4022057A-DD34-4EB1-BFD2-9CAEA74B9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453" y="3214214"/>
            <a:ext cx="2743200" cy="28960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2BDE55-E3D6-454D-87D7-3E307B9AA24B}"/>
              </a:ext>
            </a:extLst>
          </p:cNvPr>
          <p:cNvSpPr txBox="1"/>
          <p:nvPr/>
        </p:nvSpPr>
        <p:spPr>
          <a:xfrm>
            <a:off x="-459205" y="1465847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User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C9C2D5-31E9-4E2B-B881-6CB23063793C}"/>
              </a:ext>
            </a:extLst>
          </p:cNvPr>
          <p:cNvSpPr txBox="1"/>
          <p:nvPr/>
        </p:nvSpPr>
        <p:spPr>
          <a:xfrm>
            <a:off x="8644690" y="6248399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/>
              <a:t>Kerberos realm</a:t>
            </a:r>
            <a:endParaRPr lang="en-US" b="1" u="sng" dirty="0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2EF033-3561-402A-8952-3CE4F6A53D56}"/>
              </a:ext>
            </a:extLst>
          </p:cNvPr>
          <p:cNvSpPr txBox="1"/>
          <p:nvPr/>
        </p:nvSpPr>
        <p:spPr>
          <a:xfrm>
            <a:off x="9256295" y="2839451"/>
            <a:ext cx="888332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1. AS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53CEA0-7CB4-440D-8EF7-4D2E97BBC831}"/>
              </a:ext>
            </a:extLst>
          </p:cNvPr>
          <p:cNvSpPr txBox="1"/>
          <p:nvPr/>
        </p:nvSpPr>
        <p:spPr>
          <a:xfrm>
            <a:off x="10088480" y="2909635"/>
            <a:ext cx="1981199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>
                <a:solidFill>
                  <a:schemeClr val="accent4">
                    <a:lumMod val="75000"/>
                  </a:schemeClr>
                </a:solidFill>
              </a:rPr>
              <a:t>2. TGS</a:t>
            </a:r>
            <a:r>
              <a:rPr lang="en-US" b="1" u="sng" dirty="0">
                <a:solidFill>
                  <a:schemeClr val="accent4">
                    <a:lumMod val="75000"/>
                  </a:schemeClr>
                </a:solidFill>
                <a:cs typeface="Calibri"/>
              </a:rPr>
              <a:t> (id=2)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51039F-D748-4D81-A415-AB23BD9858EB}"/>
              </a:ext>
            </a:extLst>
          </p:cNvPr>
          <p:cNvSpPr txBox="1"/>
          <p:nvPr/>
        </p:nvSpPr>
        <p:spPr>
          <a:xfrm>
            <a:off x="10730163" y="4423607"/>
            <a:ext cx="1499936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/>
              <a:t>3. HTTP</a:t>
            </a:r>
            <a:r>
              <a:rPr lang="en-US" b="1" u="sng" dirty="0">
                <a:cs typeface="Calibri"/>
              </a:rPr>
              <a:t>(id=8)</a:t>
            </a:r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ED48AD02-42AF-4CDD-9625-8A3347A93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964" y="3660440"/>
            <a:ext cx="3296653" cy="237615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pPr>
              <a:buNone/>
            </a:pPr>
            <a:r>
              <a:rPr lang="en-US" sz="45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Ticket granting ticket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6400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User ID = 101</a:t>
            </a:r>
            <a:endParaRPr lang="en-US" sz="6400">
              <a:solidFill>
                <a:schemeClr val="accent6">
                  <a:lumMod val="75000"/>
                </a:schemeClr>
              </a:solidFill>
              <a:cs typeface="Calibri"/>
            </a:endParaRPr>
          </a:p>
          <a:p>
            <a:r>
              <a:rPr lang="en-US" sz="6400" b="1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TGS ID</a:t>
            </a:r>
            <a:r>
              <a:rPr lang="en-US" sz="6400" b="1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 = 3</a:t>
            </a:r>
          </a:p>
          <a:p>
            <a:r>
              <a:rPr lang="en-US" sz="6400" b="1" dirty="0">
                <a:cs typeface="Calibri"/>
              </a:rPr>
              <a:t>Timestamp</a:t>
            </a:r>
          </a:p>
          <a:p>
            <a:r>
              <a:rPr lang="en-US" sz="6400" b="1" dirty="0">
                <a:cs typeface="Calibri"/>
              </a:rPr>
              <a:t>Network address</a:t>
            </a:r>
          </a:p>
          <a:p>
            <a:r>
              <a:rPr lang="en-US" sz="6400" b="1" dirty="0">
                <a:cs typeface="Calibri"/>
              </a:rPr>
              <a:t>Lifetime = 3 </a:t>
            </a:r>
            <a:r>
              <a:rPr lang="en-US" sz="6400" b="1" dirty="0" err="1">
                <a:cs typeface="Calibri"/>
              </a:rPr>
              <a:t>hrs</a:t>
            </a:r>
            <a:endParaRPr lang="en-US" sz="6400" b="1" dirty="0">
              <a:cs typeface="Calibri"/>
            </a:endParaRPr>
          </a:p>
          <a:p>
            <a:r>
              <a:rPr lang="en-US" sz="6400" b="1" dirty="0">
                <a:cs typeface="Calibri"/>
              </a:rPr>
              <a:t>TGS session key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34" name="Picture 40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2144810B-0BA8-49FB-BD6F-84F001332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303" y="3564355"/>
            <a:ext cx="438150" cy="438150"/>
          </a:xfrm>
          <a:prstGeom prst="rect">
            <a:avLst/>
          </a:prstGeom>
        </p:spPr>
      </p:pic>
      <p:pic>
        <p:nvPicPr>
          <p:cNvPr id="29" name="Picture 32">
            <a:extLst>
              <a:ext uri="{FF2B5EF4-FFF2-40B4-BE49-F238E27FC236}">
                <a16:creationId xmlns:a16="http://schemas.microsoft.com/office/drawing/2014/main" id="{0AE7BD28-B655-4BB5-A859-0460B63C3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0165" y="3301164"/>
            <a:ext cx="485775" cy="476250"/>
          </a:xfrm>
          <a:prstGeom prst="rect">
            <a:avLst/>
          </a:prstGeom>
        </p:spPr>
      </p:pic>
      <p:pic>
        <p:nvPicPr>
          <p:cNvPr id="26" name="Picture 26">
            <a:extLst>
              <a:ext uri="{FF2B5EF4-FFF2-40B4-BE49-F238E27FC236}">
                <a16:creationId xmlns:a16="http://schemas.microsoft.com/office/drawing/2014/main" id="{3583B021-3322-4ACE-8CA3-00D268A308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7885" y="2818648"/>
            <a:ext cx="498810" cy="548941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6847F021-F0B9-4217-96D9-F7E30826C95A}"/>
              </a:ext>
            </a:extLst>
          </p:cNvPr>
          <p:cNvSpPr/>
          <p:nvPr/>
        </p:nvSpPr>
        <p:spPr>
          <a:xfrm>
            <a:off x="144379" y="5618746"/>
            <a:ext cx="2548689" cy="4130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row: Curved Down 49">
            <a:extLst>
              <a:ext uri="{FF2B5EF4-FFF2-40B4-BE49-F238E27FC236}">
                <a16:creationId xmlns:a16="http://schemas.microsoft.com/office/drawing/2014/main" id="{37BC449C-A3EC-438D-ABEF-41FAECDDCF2A}"/>
              </a:ext>
            </a:extLst>
          </p:cNvPr>
          <p:cNvSpPr/>
          <p:nvPr/>
        </p:nvSpPr>
        <p:spPr>
          <a:xfrm rot="20100000">
            <a:off x="1368444" y="3494292"/>
            <a:ext cx="6209256" cy="731520"/>
          </a:xfrm>
          <a:prstGeom prst="curved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5C469-E3F4-492A-9A1E-03EFEBBFC740}"/>
              </a:ext>
            </a:extLst>
          </p:cNvPr>
          <p:cNvSpPr>
            <a:spLocks noGrp="1"/>
          </p:cNvSpPr>
          <p:nvPr/>
        </p:nvSpPr>
        <p:spPr>
          <a:xfrm>
            <a:off x="5891463" y="3349622"/>
            <a:ext cx="2364207" cy="8722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Authenticator</a:t>
            </a:r>
          </a:p>
          <a:p>
            <a:pPr>
              <a:buFont typeface="Arial"/>
              <a:buChar char="•"/>
            </a:pP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User ID = 101</a:t>
            </a:r>
            <a:endParaRPr lang="en-US" sz="1100">
              <a:solidFill>
                <a:schemeClr val="accent6">
                  <a:lumMod val="50000"/>
                </a:schemeClr>
              </a:solidFill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1100" b="1" dirty="0">
                <a:cs typeface="Calibri"/>
              </a:rPr>
              <a:t>timestamp</a:t>
            </a:r>
            <a:endParaRPr lang="en-US">
              <a:cs typeface="Calibri"/>
            </a:endParaRPr>
          </a:p>
          <a:p>
            <a:endParaRPr lang="en-US" sz="1100" b="1" dirty="0">
              <a:solidFill>
                <a:srgbClr val="2F5597"/>
              </a:solidFill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4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6CB47401-5B1A-44C5-9726-3585BA9638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5065" y="2822408"/>
            <a:ext cx="523875" cy="514350"/>
          </a:xfrm>
          <a:prstGeom prst="rect">
            <a:avLst/>
          </a:prstGeom>
        </p:spPr>
      </p:pic>
      <p:pic>
        <p:nvPicPr>
          <p:cNvPr id="2" name="Picture 2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865390C3-93CC-4C18-85F5-A186F16CF4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3269" y="3140743"/>
            <a:ext cx="381000" cy="381000"/>
          </a:xfrm>
          <a:prstGeom prst="rect">
            <a:avLst/>
          </a:prstGeom>
        </p:spPr>
      </p:pic>
      <p:pic>
        <p:nvPicPr>
          <p:cNvPr id="27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id="{E2CAE385-D94C-4B3D-BE79-91E5CE00B4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1454" y="2722143"/>
            <a:ext cx="576514" cy="711869"/>
          </a:xfrm>
          <a:prstGeom prst="rect">
            <a:avLst/>
          </a:prstGeom>
        </p:spPr>
      </p:pic>
      <p:sp>
        <p:nvSpPr>
          <p:cNvPr id="13" name="Arrow: Curved Right 12">
            <a:extLst>
              <a:ext uri="{FF2B5EF4-FFF2-40B4-BE49-F238E27FC236}">
                <a16:creationId xmlns:a16="http://schemas.microsoft.com/office/drawing/2014/main" id="{B75AC5D5-9EF9-4AC6-ABE4-11B3B39DBE55}"/>
              </a:ext>
            </a:extLst>
          </p:cNvPr>
          <p:cNvSpPr/>
          <p:nvPr/>
        </p:nvSpPr>
        <p:spPr>
          <a:xfrm rot="5460000">
            <a:off x="6540185" y="-1675817"/>
            <a:ext cx="731520" cy="8394993"/>
          </a:xfrm>
          <a:prstGeom prst="curved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2" name="Picture 2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6727B9BC-4D39-4016-ACE4-2C05A8F151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82637" y="2529137"/>
            <a:ext cx="381000" cy="381000"/>
          </a:xfrm>
          <a:prstGeom prst="rect">
            <a:avLst/>
          </a:prstGeom>
        </p:spPr>
      </p:pic>
      <p:pic>
        <p:nvPicPr>
          <p:cNvPr id="16" name="Picture 38" descr="A picture containing vector graphics, clipart&#10;&#10;Description generated with high confidence">
            <a:extLst>
              <a:ext uri="{FF2B5EF4-FFF2-40B4-BE49-F238E27FC236}">
                <a16:creationId xmlns:a16="http://schemas.microsoft.com/office/drawing/2014/main" id="{36AB8AB2-1D42-4C90-BE9E-532CEB8822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5201" y="1294649"/>
            <a:ext cx="639178" cy="619125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id="{066FEC08-FEDE-48BF-B1BD-216A137E45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5849" y="1368591"/>
            <a:ext cx="576514" cy="71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20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27AB18-64FE-42F6-AF15-DCF24F899568}"/>
              </a:ext>
            </a:extLst>
          </p:cNvPr>
          <p:cNvSpPr txBox="1"/>
          <p:nvPr/>
        </p:nvSpPr>
        <p:spPr>
          <a:xfrm>
            <a:off x="1395663" y="613610"/>
            <a:ext cx="2903621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User ID = 101</a:t>
            </a:r>
            <a:endParaRPr lang="en-US" dirty="0">
              <a:solidFill>
                <a:schemeClr val="accent6">
                  <a:lumMod val="75000"/>
                </a:schemeClr>
              </a:solidFill>
              <a:cs typeface="Calibri"/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IP address = 192.168.180.12</a:t>
            </a:r>
          </a:p>
        </p:txBody>
      </p:sp>
      <p:pic>
        <p:nvPicPr>
          <p:cNvPr id="7" name="Picture 13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02803C04-3DBF-447E-BAF6-0A06D6D67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47" y="585536"/>
            <a:ext cx="874295" cy="874295"/>
          </a:xfrm>
          <a:prstGeom prst="rect">
            <a:avLst/>
          </a:prstGeom>
        </p:spPr>
      </p:pic>
      <p:pic>
        <p:nvPicPr>
          <p:cNvPr id="9" name="Picture 8" descr="A close up of an animal&#10;&#10;Description generated with high confidence">
            <a:extLst>
              <a:ext uri="{FF2B5EF4-FFF2-40B4-BE49-F238E27FC236}">
                <a16:creationId xmlns:a16="http://schemas.microsoft.com/office/drawing/2014/main" id="{4022057A-DD34-4EB1-BFD2-9CAEA74B9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453" y="3214214"/>
            <a:ext cx="2743200" cy="28960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2BDE55-E3D6-454D-87D7-3E307B9AA24B}"/>
              </a:ext>
            </a:extLst>
          </p:cNvPr>
          <p:cNvSpPr txBox="1"/>
          <p:nvPr/>
        </p:nvSpPr>
        <p:spPr>
          <a:xfrm>
            <a:off x="-459205" y="1465847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User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C9C2D5-31E9-4E2B-B881-6CB23063793C}"/>
              </a:ext>
            </a:extLst>
          </p:cNvPr>
          <p:cNvSpPr txBox="1"/>
          <p:nvPr/>
        </p:nvSpPr>
        <p:spPr>
          <a:xfrm>
            <a:off x="8644690" y="6248399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/>
              <a:t>Kerberos realm</a:t>
            </a:r>
            <a:endParaRPr lang="en-US" b="1" u="sng" dirty="0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2EF033-3561-402A-8952-3CE4F6A53D56}"/>
              </a:ext>
            </a:extLst>
          </p:cNvPr>
          <p:cNvSpPr txBox="1"/>
          <p:nvPr/>
        </p:nvSpPr>
        <p:spPr>
          <a:xfrm>
            <a:off x="9256295" y="2839451"/>
            <a:ext cx="888332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1. AS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53CEA0-7CB4-440D-8EF7-4D2E97BBC831}"/>
              </a:ext>
            </a:extLst>
          </p:cNvPr>
          <p:cNvSpPr txBox="1"/>
          <p:nvPr/>
        </p:nvSpPr>
        <p:spPr>
          <a:xfrm>
            <a:off x="10088480" y="2909635"/>
            <a:ext cx="1981199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>
                <a:solidFill>
                  <a:schemeClr val="accent4">
                    <a:lumMod val="75000"/>
                  </a:schemeClr>
                </a:solidFill>
              </a:rPr>
              <a:t>2. TGS</a:t>
            </a:r>
            <a:r>
              <a:rPr lang="en-US" b="1" u="sng" dirty="0">
                <a:solidFill>
                  <a:schemeClr val="accent4">
                    <a:lumMod val="75000"/>
                  </a:schemeClr>
                </a:solidFill>
                <a:cs typeface="Calibri"/>
              </a:rPr>
              <a:t> (id=2)</a:t>
            </a:r>
            <a:endParaRPr lang="en-US">
              <a:solidFill>
                <a:schemeClr val="accent4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51039F-D748-4D81-A415-AB23BD9858EB}"/>
              </a:ext>
            </a:extLst>
          </p:cNvPr>
          <p:cNvSpPr txBox="1"/>
          <p:nvPr/>
        </p:nvSpPr>
        <p:spPr>
          <a:xfrm>
            <a:off x="10730163" y="4423607"/>
            <a:ext cx="1499936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/>
              <a:t>3. HTTP</a:t>
            </a:r>
            <a:r>
              <a:rPr lang="en-US" b="1" u="sng" dirty="0">
                <a:cs typeface="Calibri"/>
              </a:rPr>
              <a:t>(id=8)</a:t>
            </a:r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ED48AD02-42AF-4CDD-9625-8A3347A93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622" y="2547519"/>
            <a:ext cx="3296653" cy="237615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>
              <a:buNone/>
            </a:pPr>
            <a:r>
              <a:rPr lang="en-US" sz="49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Ticket granting ticket</a:t>
            </a:r>
            <a:endParaRPr lang="en-US" sz="49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User ID = 101</a:t>
            </a:r>
            <a:endParaRPr lang="en-US" sz="4000">
              <a:solidFill>
                <a:schemeClr val="accent6">
                  <a:lumMod val="75000"/>
                </a:schemeClr>
              </a:solidFill>
              <a:cs typeface="Calibri"/>
            </a:endParaRPr>
          </a:p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TGS ID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 = 3</a:t>
            </a:r>
          </a:p>
          <a:p>
            <a:r>
              <a:rPr lang="en-US" sz="4000" b="1" dirty="0">
                <a:cs typeface="Calibri"/>
              </a:rPr>
              <a:t>Timestamp</a:t>
            </a:r>
          </a:p>
          <a:p>
            <a:r>
              <a:rPr lang="en-US" sz="4000" b="1" dirty="0">
                <a:cs typeface="Calibri"/>
              </a:rPr>
              <a:t>Network address</a:t>
            </a:r>
          </a:p>
          <a:p>
            <a:r>
              <a:rPr lang="en-US" sz="4000" b="1" dirty="0">
                <a:cs typeface="Calibri"/>
              </a:rPr>
              <a:t>Lifetime = 3 </a:t>
            </a:r>
            <a:r>
              <a:rPr lang="en-US" sz="4000" b="1" dirty="0" err="1">
                <a:cs typeface="Calibri"/>
              </a:rPr>
              <a:t>hrs</a:t>
            </a:r>
            <a:endParaRPr lang="en-US" sz="4000" b="1" dirty="0">
              <a:cs typeface="Calibri"/>
            </a:endParaRPr>
          </a:p>
          <a:p>
            <a:r>
              <a:rPr lang="en-US" sz="4000" b="1" dirty="0">
                <a:cs typeface="Calibri"/>
              </a:rPr>
              <a:t>TGS session key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5C469-E3F4-492A-9A1E-03EFEBBFC740}"/>
              </a:ext>
            </a:extLst>
          </p:cNvPr>
          <p:cNvSpPr>
            <a:spLocks noGrp="1"/>
          </p:cNvSpPr>
          <p:nvPr/>
        </p:nvSpPr>
        <p:spPr>
          <a:xfrm>
            <a:off x="5941594" y="2547517"/>
            <a:ext cx="2715128" cy="23761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Authenticator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User ID = 101</a:t>
            </a:r>
            <a:endParaRPr lang="en-US" sz="1800" dirty="0">
              <a:solidFill>
                <a:schemeClr val="accent6">
                  <a:lumMod val="50000"/>
                </a:schemeClr>
              </a:solidFill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1800" b="1" dirty="0">
                <a:cs typeface="Calibri"/>
              </a:rPr>
              <a:t>timestamp</a:t>
            </a:r>
            <a:endParaRPr lang="en-US" sz="1800" dirty="0">
              <a:cs typeface="Calibri"/>
            </a:endParaRPr>
          </a:p>
          <a:p>
            <a:endParaRPr lang="en-US" sz="1100" b="1" dirty="0">
              <a:solidFill>
                <a:srgbClr val="2F5597"/>
              </a:solidFill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1321BE5-9855-4F1C-AA22-93DD689E5811}"/>
              </a:ext>
            </a:extLst>
          </p:cNvPr>
          <p:cNvCxnSpPr>
            <a:cxnSpLocks/>
          </p:cNvCxnSpPr>
          <p:nvPr/>
        </p:nvCxnSpPr>
        <p:spPr>
          <a:xfrm flipV="1">
            <a:off x="455194" y="4537909"/>
            <a:ext cx="3621505" cy="8020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17CB4E8-71E4-4672-8933-16E5895CE9F1}"/>
              </a:ext>
            </a:extLst>
          </p:cNvPr>
          <p:cNvSpPr txBox="1"/>
          <p:nvPr/>
        </p:nvSpPr>
        <p:spPr>
          <a:xfrm>
            <a:off x="2618872" y="4162926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Expired?</a:t>
            </a:r>
            <a:endParaRPr lang="en-US" b="1" dirty="0">
              <a:solidFill>
                <a:schemeClr val="accent4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9F6247EA-F65E-426C-8BA6-CC906A571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827" y="5588668"/>
            <a:ext cx="643690" cy="64369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6D4263B-1564-4F22-A0F0-3BF3DABCEF8B}"/>
              </a:ext>
            </a:extLst>
          </p:cNvPr>
          <p:cNvSpPr txBox="1"/>
          <p:nvPr/>
        </p:nvSpPr>
        <p:spPr>
          <a:xfrm>
            <a:off x="6898105" y="5215690"/>
            <a:ext cx="1333499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BF9000"/>
                </a:solidFill>
              </a:rPr>
              <a:t>TGS cache</a:t>
            </a:r>
            <a:endParaRPr lang="en-US"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8EC30E-E97E-4251-8398-14850B439475}"/>
              </a:ext>
            </a:extLst>
          </p:cNvPr>
          <p:cNvSpPr txBox="1"/>
          <p:nvPr/>
        </p:nvSpPr>
        <p:spPr>
          <a:xfrm>
            <a:off x="6980321" y="403058"/>
            <a:ext cx="5019173" cy="175432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>
                <a:solidFill>
                  <a:schemeClr val="accent2">
                    <a:lumMod val="50000"/>
                  </a:schemeClr>
                </a:solidFill>
                <a:cs typeface="Calibri"/>
              </a:rPr>
              <a:t>Cравнить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User ID</a:t>
            </a:r>
            <a:endParaRPr lang="en-US" dirty="0">
              <a:solidFill>
                <a:schemeClr val="accent6">
                  <a:lumMod val="75000"/>
                </a:schemeClr>
              </a:solidFill>
              <a:cs typeface="Calibri"/>
            </a:endParaRPr>
          </a:p>
          <a:p>
            <a:pPr marL="342900" indent="-342900">
              <a:buAutoNum type="arabicPeriod"/>
            </a:pPr>
            <a:r>
              <a:rPr lang="en-US" err="1">
                <a:solidFill>
                  <a:schemeClr val="accent2">
                    <a:lumMod val="50000"/>
                  </a:schemeClr>
                </a:solidFill>
                <a:cs typeface="Calibri"/>
              </a:rPr>
              <a:t>Сравнить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 timestamp</a:t>
            </a:r>
          </a:p>
          <a:p>
            <a:pPr marL="342900" indent="-342900">
              <a:buAutoNum type="arabicPeriod"/>
            </a:pPr>
            <a:r>
              <a:rPr lang="en-US" err="1">
                <a:solidFill>
                  <a:schemeClr val="accent2">
                    <a:lumMod val="50000"/>
                  </a:schemeClr>
                </a:solidFill>
                <a:cs typeface="Calibri"/>
              </a:rPr>
              <a:t>Проверить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, </a:t>
            </a:r>
            <a:r>
              <a:rPr lang="en-US" err="1">
                <a:solidFill>
                  <a:schemeClr val="accent2">
                    <a:lumMod val="50000"/>
                  </a:schemeClr>
                </a:solidFill>
                <a:cs typeface="Calibri"/>
              </a:rPr>
              <a:t>не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 </a:t>
            </a:r>
            <a:r>
              <a:rPr lang="en-US" err="1">
                <a:solidFill>
                  <a:schemeClr val="accent2">
                    <a:lumMod val="50000"/>
                  </a:schemeClr>
                </a:solidFill>
                <a:cs typeface="Calibri"/>
              </a:rPr>
              <a:t>истекло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 </a:t>
            </a:r>
            <a:r>
              <a:rPr lang="en-US" err="1">
                <a:solidFill>
                  <a:schemeClr val="accent2">
                    <a:lumMod val="50000"/>
                  </a:schemeClr>
                </a:solidFill>
                <a:cs typeface="Calibri"/>
              </a:rPr>
              <a:t>ли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 </a:t>
            </a:r>
            <a:r>
              <a:rPr lang="en-US" err="1">
                <a:solidFill>
                  <a:schemeClr val="accent2">
                    <a:lumMod val="50000"/>
                  </a:schemeClr>
                </a:solidFill>
                <a:cs typeface="Calibri"/>
              </a:rPr>
              <a:t>время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 </a:t>
            </a:r>
            <a:r>
              <a:rPr lang="en-US" err="1">
                <a:solidFill>
                  <a:schemeClr val="accent2">
                    <a:lumMod val="50000"/>
                  </a:schemeClr>
                </a:solidFill>
                <a:cs typeface="Calibri"/>
              </a:rPr>
              <a:t>действия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 </a:t>
            </a:r>
            <a:r>
              <a:rPr lang="en-US" err="1">
                <a:solidFill>
                  <a:schemeClr val="accent2">
                    <a:lumMod val="50000"/>
                  </a:schemeClr>
                </a:solidFill>
                <a:cs typeface="Calibri"/>
              </a:rPr>
              <a:t>тикета</a:t>
            </a:r>
            <a:endParaRPr lang="en-US">
              <a:solidFill>
                <a:schemeClr val="accent2">
                  <a:lumMod val="50000"/>
                </a:schemeClr>
              </a:solidFill>
              <a:cs typeface="Calibri"/>
            </a:endParaRPr>
          </a:p>
          <a:p>
            <a:pPr marL="342900" indent="-342900">
              <a:buAutoNum type="arabicPeriod"/>
            </a:pPr>
            <a:r>
              <a:rPr lang="en-US" err="1">
                <a:solidFill>
                  <a:schemeClr val="accent2">
                    <a:lumMod val="50000"/>
                  </a:schemeClr>
                </a:solidFill>
                <a:cs typeface="Calibri"/>
              </a:rPr>
              <a:t>Проверить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 </a:t>
            </a:r>
            <a:r>
              <a:rPr lang="en-US" err="1">
                <a:solidFill>
                  <a:schemeClr val="accent2">
                    <a:lumMod val="50000"/>
                  </a:schemeClr>
                </a:solidFill>
                <a:cs typeface="Calibri"/>
              </a:rPr>
              <a:t>свой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 </a:t>
            </a:r>
            <a:r>
              <a:rPr lang="en-US" err="1">
                <a:solidFill>
                  <a:schemeClr val="accent2">
                    <a:lumMod val="50000"/>
                  </a:schemeClr>
                </a:solidFill>
                <a:cs typeface="Calibri"/>
              </a:rPr>
              <a:t>кэш</a:t>
            </a:r>
            <a:endParaRPr lang="en-US">
              <a:solidFill>
                <a:schemeClr val="accent2">
                  <a:lumMod val="50000"/>
                </a:schemeClr>
              </a:solidFill>
              <a:cs typeface="Calibri"/>
            </a:endParaRP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chemeClr val="accent2">
                    <a:lumMod val="50000"/>
                  </a:schemeClr>
                </a:solidFill>
                <a:cs typeface="Calibri"/>
              </a:rPr>
              <a:t>Проверить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,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cs typeface="Calibri"/>
              </a:rPr>
              <a:t>что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 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user IP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 в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cs typeface="Calibri"/>
              </a:rPr>
              <a:t>пределах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cs typeface="Calibri"/>
              </a:rPr>
              <a:t>сети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8409090-C750-4137-8433-0B548010B433}"/>
              </a:ext>
            </a:extLst>
          </p:cNvPr>
          <p:cNvSpPr txBox="1"/>
          <p:nvPr/>
        </p:nvSpPr>
        <p:spPr>
          <a:xfrm>
            <a:off x="5303921" y="5586663"/>
            <a:ext cx="172452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Auth in cache?</a:t>
            </a:r>
            <a:endParaRPr lang="en-US">
              <a:solidFill>
                <a:schemeClr val="accent4">
                  <a:lumMod val="50000"/>
                </a:schemeClr>
              </a:solidFill>
              <a:cs typeface="Calibri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7C93ADD-74B6-41FA-B755-FF2399ABAC7C}"/>
              </a:ext>
            </a:extLst>
          </p:cNvPr>
          <p:cNvCxnSpPr/>
          <p:nvPr/>
        </p:nvCxnSpPr>
        <p:spPr>
          <a:xfrm>
            <a:off x="2039353" y="3072063"/>
            <a:ext cx="3932320" cy="12032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C24C383-D9A7-42FB-804E-79206F89DC33}"/>
              </a:ext>
            </a:extLst>
          </p:cNvPr>
          <p:cNvCxnSpPr>
            <a:cxnSpLocks/>
          </p:cNvCxnSpPr>
          <p:nvPr/>
        </p:nvCxnSpPr>
        <p:spPr>
          <a:xfrm flipV="1">
            <a:off x="1768643" y="3394910"/>
            <a:ext cx="4203030" cy="318836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720831CC-2263-455D-A8F2-B51814DBE818}"/>
              </a:ext>
            </a:extLst>
          </p:cNvPr>
          <p:cNvSpPr/>
          <p:nvPr/>
        </p:nvSpPr>
        <p:spPr>
          <a:xfrm>
            <a:off x="2540669" y="816141"/>
            <a:ext cx="1726532" cy="573506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E0C6AB9-D162-4EA3-BF84-E9FCE38773C1}"/>
              </a:ext>
            </a:extLst>
          </p:cNvPr>
          <p:cNvCxnSpPr>
            <a:cxnSpLocks/>
          </p:cNvCxnSpPr>
          <p:nvPr/>
        </p:nvCxnSpPr>
        <p:spPr>
          <a:xfrm flipH="1">
            <a:off x="1499936" y="1397667"/>
            <a:ext cx="1642311" cy="2538663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85CC64A-9F19-4228-BF43-10CE7CC95910}"/>
              </a:ext>
            </a:extLst>
          </p:cNvPr>
          <p:cNvSpPr txBox="1"/>
          <p:nvPr/>
        </p:nvSpPr>
        <p:spPr>
          <a:xfrm>
            <a:off x="2817394" y="1656347"/>
            <a:ext cx="172452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In range?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55891AE-2FBB-414C-B9AC-E174BCBEEB9F}"/>
              </a:ext>
            </a:extLst>
          </p:cNvPr>
          <p:cNvSpPr txBox="1"/>
          <p:nvPr/>
        </p:nvSpPr>
        <p:spPr>
          <a:xfrm>
            <a:off x="3529262" y="2648952"/>
            <a:ext cx="172452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Cmp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()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CCA2BE1-3912-45D2-B260-EED2C1BE50C1}"/>
              </a:ext>
            </a:extLst>
          </p:cNvPr>
          <p:cNvSpPr txBox="1"/>
          <p:nvPr/>
        </p:nvSpPr>
        <p:spPr>
          <a:xfrm>
            <a:off x="3489156" y="3160294"/>
            <a:ext cx="172452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Cmp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()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9" name="Picture 38" descr="A picture containing vector graphics, clipart&#10;&#10;Description generated with high confidence">
            <a:extLst>
              <a:ext uri="{FF2B5EF4-FFF2-40B4-BE49-F238E27FC236}">
                <a16:creationId xmlns:a16="http://schemas.microsoft.com/office/drawing/2014/main" id="{4241CE98-6083-4141-B805-DB10F439F0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5201" y="1294649"/>
            <a:ext cx="639178" cy="619125"/>
          </a:xfrm>
          <a:prstGeom prst="rect">
            <a:avLst/>
          </a:prstGeom>
        </p:spPr>
      </p:pic>
      <p:pic>
        <p:nvPicPr>
          <p:cNvPr id="40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id="{35F598E0-45BD-4762-939E-3AB3BDA751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902" y="1368591"/>
            <a:ext cx="576514" cy="71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74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27AB18-64FE-42F6-AF15-DCF24F899568}"/>
              </a:ext>
            </a:extLst>
          </p:cNvPr>
          <p:cNvSpPr txBox="1"/>
          <p:nvPr/>
        </p:nvSpPr>
        <p:spPr>
          <a:xfrm>
            <a:off x="1395663" y="613610"/>
            <a:ext cx="2903621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User ID = 101</a:t>
            </a:r>
            <a:endParaRPr lang="en-US" dirty="0">
              <a:solidFill>
                <a:schemeClr val="accent6">
                  <a:lumMod val="75000"/>
                </a:schemeClr>
              </a:solidFill>
              <a:cs typeface="Calibri"/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IP address = 192.168.180.12</a:t>
            </a:r>
          </a:p>
        </p:txBody>
      </p:sp>
      <p:pic>
        <p:nvPicPr>
          <p:cNvPr id="7" name="Picture 13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02803C04-3DBF-447E-BAF6-0A06D6D67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47" y="585536"/>
            <a:ext cx="874295" cy="874295"/>
          </a:xfrm>
          <a:prstGeom prst="rect">
            <a:avLst/>
          </a:prstGeom>
        </p:spPr>
      </p:pic>
      <p:pic>
        <p:nvPicPr>
          <p:cNvPr id="9" name="Picture 8" descr="A close up of an animal&#10;&#10;Description generated with high confidence">
            <a:extLst>
              <a:ext uri="{FF2B5EF4-FFF2-40B4-BE49-F238E27FC236}">
                <a16:creationId xmlns:a16="http://schemas.microsoft.com/office/drawing/2014/main" id="{4022057A-DD34-4EB1-BFD2-9CAEA74B9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453" y="3214214"/>
            <a:ext cx="2743200" cy="28960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2BDE55-E3D6-454D-87D7-3E307B9AA24B}"/>
              </a:ext>
            </a:extLst>
          </p:cNvPr>
          <p:cNvSpPr txBox="1"/>
          <p:nvPr/>
        </p:nvSpPr>
        <p:spPr>
          <a:xfrm>
            <a:off x="-459205" y="1465847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User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C9C2D5-31E9-4E2B-B881-6CB23063793C}"/>
              </a:ext>
            </a:extLst>
          </p:cNvPr>
          <p:cNvSpPr txBox="1"/>
          <p:nvPr/>
        </p:nvSpPr>
        <p:spPr>
          <a:xfrm>
            <a:off x="8644690" y="6248399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/>
              <a:t>Kerberos realm</a:t>
            </a:r>
            <a:endParaRPr lang="en-US" b="1" u="sng" dirty="0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2EF033-3561-402A-8952-3CE4F6A53D56}"/>
              </a:ext>
            </a:extLst>
          </p:cNvPr>
          <p:cNvSpPr txBox="1"/>
          <p:nvPr/>
        </p:nvSpPr>
        <p:spPr>
          <a:xfrm>
            <a:off x="9256295" y="2839451"/>
            <a:ext cx="888332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1. AS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53CEA0-7CB4-440D-8EF7-4D2E97BBC831}"/>
              </a:ext>
            </a:extLst>
          </p:cNvPr>
          <p:cNvSpPr txBox="1"/>
          <p:nvPr/>
        </p:nvSpPr>
        <p:spPr>
          <a:xfrm>
            <a:off x="10088480" y="2909635"/>
            <a:ext cx="1981199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>
                <a:solidFill>
                  <a:schemeClr val="accent4">
                    <a:lumMod val="75000"/>
                  </a:schemeClr>
                </a:solidFill>
              </a:rPr>
              <a:t>2. TGS</a:t>
            </a:r>
            <a:r>
              <a:rPr lang="en-US" b="1" u="sng" dirty="0">
                <a:solidFill>
                  <a:schemeClr val="accent4">
                    <a:lumMod val="75000"/>
                  </a:schemeClr>
                </a:solidFill>
                <a:cs typeface="Calibri"/>
              </a:rPr>
              <a:t> (id=2)</a:t>
            </a:r>
            <a:endParaRPr lang="en-US">
              <a:solidFill>
                <a:schemeClr val="accent4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51039F-D748-4D81-A415-AB23BD9858EB}"/>
              </a:ext>
            </a:extLst>
          </p:cNvPr>
          <p:cNvSpPr txBox="1"/>
          <p:nvPr/>
        </p:nvSpPr>
        <p:spPr>
          <a:xfrm>
            <a:off x="10730163" y="4423607"/>
            <a:ext cx="1499936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/>
              <a:t>3. HTTP</a:t>
            </a:r>
            <a:r>
              <a:rPr lang="en-US" b="1" u="sng" dirty="0">
                <a:cs typeface="Calibri"/>
              </a:rPr>
              <a:t>(id=8)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E46B58-E134-4B7B-83D7-3BE4199F9D1B}"/>
              </a:ext>
            </a:extLst>
          </p:cNvPr>
          <p:cNvSpPr txBox="1"/>
          <p:nvPr/>
        </p:nvSpPr>
        <p:spPr>
          <a:xfrm>
            <a:off x="8524373" y="503321"/>
            <a:ext cx="345506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TGS generates a random session key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cs typeface="Calibri"/>
              </a:rPr>
              <a:t> for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 </a:t>
            </a:r>
            <a:r>
              <a:rPr lang="en-US" b="1" dirty="0">
                <a:cs typeface="Calibri"/>
              </a:rPr>
              <a:t>HTTP service</a:t>
            </a:r>
            <a:endParaRPr lang="en-US" dirty="0">
              <a:cs typeface="Calibri"/>
            </a:endParaRPr>
          </a:p>
        </p:txBody>
      </p:sp>
      <p:pic>
        <p:nvPicPr>
          <p:cNvPr id="8" name="Picture 12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A56AAD1E-D7E1-4C7D-A4CF-AB9B48877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1149" y="883569"/>
            <a:ext cx="538915" cy="53891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525E55C-8D6A-445C-8039-E33EA46C7E70}"/>
              </a:ext>
            </a:extLst>
          </p:cNvPr>
          <p:cNvSpPr txBox="1"/>
          <p:nvPr/>
        </p:nvSpPr>
        <p:spPr>
          <a:xfrm>
            <a:off x="9547057" y="1185110"/>
            <a:ext cx="1890962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cs typeface="Calibri"/>
              </a:rPr>
              <a:t>Client ID + timestamp</a:t>
            </a:r>
          </a:p>
        </p:txBody>
      </p:sp>
      <p:pic>
        <p:nvPicPr>
          <p:cNvPr id="18" name="Picture 38" descr="A picture containing vector graphics, clipart&#10;&#10;Description generated with high confidence">
            <a:extLst>
              <a:ext uri="{FF2B5EF4-FFF2-40B4-BE49-F238E27FC236}">
                <a16:creationId xmlns:a16="http://schemas.microsoft.com/office/drawing/2014/main" id="{EC7B2941-F727-43CE-AEBD-9C78BC845E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5201" y="1294649"/>
            <a:ext cx="639178" cy="619125"/>
          </a:xfrm>
          <a:prstGeom prst="rect">
            <a:avLst/>
          </a:prstGeom>
        </p:spPr>
      </p:pic>
      <p:pic>
        <p:nvPicPr>
          <p:cNvPr id="21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id="{D36D2E46-AEBC-4B56-8C09-51F36D8CEA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5955" y="1428749"/>
            <a:ext cx="576514" cy="71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06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Kerberos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Golden ticket vs Silver ticket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885</cp:revision>
  <dcterms:created xsi:type="dcterms:W3CDTF">2013-07-15T20:26:40Z</dcterms:created>
  <dcterms:modified xsi:type="dcterms:W3CDTF">2018-09-21T11:52:35Z</dcterms:modified>
</cp:coreProperties>
</file>