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7" r:id="rId5"/>
    <p:sldId id="269" r:id="rId6"/>
    <p:sldId id="268" r:id="rId7"/>
    <p:sldId id="270" r:id="rId8"/>
    <p:sldId id="262" r:id="rId9"/>
    <p:sldId id="260" r:id="rId10"/>
    <p:sldId id="264" r:id="rId11"/>
    <p:sldId id="265" r:id="rId12"/>
    <p:sldId id="261" r:id="rId13"/>
    <p:sldId id="263" r:id="rId14"/>
    <p:sldId id="282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 panose="020F0302020204030204"/>
              </a:rPr>
              <a:t>Способы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внедрения</a:t>
            </a:r>
            <a:r>
              <a:rPr lang="en-US" dirty="0">
                <a:cs typeface="Calibri Light" panose="020F0302020204030204"/>
              </a:rPr>
              <a:t> в </a:t>
            </a:r>
            <a:r>
              <a:rPr lang="en-US" dirty="0" err="1">
                <a:cs typeface="Calibri Light" panose="020F0302020204030204"/>
              </a:rPr>
              <a:t>процесс</a:t>
            </a:r>
            <a:endParaRPr lang="en-US" dirty="0" err="1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 panose="020F0502020204030204"/>
              </a:rPr>
              <a:t>Часть</a:t>
            </a:r>
            <a:r>
              <a:rPr lang="en-US" dirty="0">
                <a:cs typeface="Calibri" panose="020F0502020204030204"/>
              </a:rPr>
              <a:t> 2</a:t>
            </a:r>
            <a:endParaRPr lang="en-GB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 panose="020F0302020204030204"/>
              </a:rPr>
              <a:t>APC </a:t>
            </a:r>
            <a:r>
              <a:rPr lang="en-GB" dirty="0" err="1">
                <a:cs typeface="Calibri Light" panose="020F0302020204030204"/>
              </a:rPr>
              <a:t>инъекция</a:t>
            </a:r>
            <a:endParaRPr lang="en-US" dirty="0" err="1"/>
          </a:p>
        </p:txBody>
      </p:sp>
      <p:sp>
        <p:nvSpPr>
          <p:cNvPr id="3" name="TextBox 2"/>
          <p:cNvSpPr txBox="1"/>
          <p:nvPr/>
        </p:nvSpPr>
        <p:spPr>
          <a:xfrm>
            <a:off x="1723437" y="1634065"/>
            <a:ext cx="830297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459" y="1577625"/>
            <a:ext cx="8161866" cy="4523174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2710635" y="2620397"/>
            <a:ext cx="243600" cy="25362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840976" y="2750738"/>
            <a:ext cx="243600" cy="25362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2981345" y="2891107"/>
            <a:ext cx="243600" cy="25362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121713" y="3031475"/>
            <a:ext cx="243600" cy="25362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3262081" y="3171843"/>
            <a:ext cx="243600" cy="25362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3953897" y="3292159"/>
            <a:ext cx="243600" cy="25362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740714" y="3282133"/>
            <a:ext cx="243600" cy="25362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871055" y="3412474"/>
            <a:ext cx="243600" cy="25362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3011424" y="3552843"/>
            <a:ext cx="243600" cy="25362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3151792" y="3693211"/>
            <a:ext cx="243600" cy="25362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3292159" y="3833579"/>
            <a:ext cx="243600" cy="25362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3953897" y="3913790"/>
            <a:ext cx="243600" cy="253626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2700608" y="3943869"/>
            <a:ext cx="243600" cy="25362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830949" y="4074210"/>
            <a:ext cx="243600" cy="25362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971318" y="4214579"/>
            <a:ext cx="243600" cy="25362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3111686" y="4354947"/>
            <a:ext cx="243600" cy="25362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4254685" y="4525394"/>
            <a:ext cx="243600" cy="25362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3953897" y="4525395"/>
            <a:ext cx="243600" cy="25362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2242" y="256874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/>
              <a:t>APC</a:t>
            </a:r>
            <a:r>
              <a:rPr lang="en-US">
                <a:cs typeface="Calibri" panose="020F0502020204030204"/>
              </a:rPr>
              <a:t> очередь </a:t>
            </a:r>
            <a:r>
              <a:rPr lang="en-US" dirty="0">
                <a:cs typeface="Calibri" panose="020F0502020204030204"/>
              </a:rPr>
              <a:t>1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4" y="389221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/>
              <a:t>APC</a:t>
            </a:r>
            <a:r>
              <a:rPr lang="en-US">
                <a:cs typeface="Calibri" panose="020F0502020204030204"/>
              </a:rPr>
              <a:t> очередь 3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216" y="32104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/>
              <a:t>APC</a:t>
            </a:r>
            <a:r>
              <a:rPr lang="en-US">
                <a:cs typeface="Calibri" panose="020F0502020204030204"/>
              </a:rPr>
              <a:t> очередь 2</a:t>
            </a:r>
            <a:endParaRPr lang="en-US"/>
          </a:p>
        </p:txBody>
      </p:sp>
      <p:sp>
        <p:nvSpPr>
          <p:cNvPr id="30" name="Rectangle: Rounded Corners 29"/>
          <p:cNvSpPr/>
          <p:nvPr/>
        </p:nvSpPr>
        <p:spPr>
          <a:xfrm>
            <a:off x="385010" y="4756482"/>
            <a:ext cx="1736557" cy="6336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Calibri" panose="020F0502020204030204"/>
              </a:rPr>
              <a:t>Injector</a:t>
            </a: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87904" y="4016544"/>
            <a:ext cx="1034716" cy="78004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Cube 31"/>
          <p:cNvSpPr/>
          <p:nvPr/>
        </p:nvSpPr>
        <p:spPr>
          <a:xfrm>
            <a:off x="2480028" y="3733315"/>
            <a:ext cx="333836" cy="40402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bird sitting on a branch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" y="5259783"/>
            <a:ext cx="1740570" cy="1191172"/>
          </a:xfrm>
          <a:prstGeom prst="rect">
            <a:avLst/>
          </a:prstGeom>
        </p:spPr>
      </p:pic>
      <p:pic>
        <p:nvPicPr>
          <p:cNvPr id="8" name="Picture 28" descr="A picture containing table, plate, black, sitting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514599" y="3833507"/>
            <a:ext cx="284747" cy="2036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756"/>
            <a:ext cx="3968416" cy="1084932"/>
          </a:xfrm>
        </p:spPr>
        <p:txBody>
          <a:bodyPr/>
          <a:lstStyle/>
          <a:p>
            <a:r>
              <a:rPr lang="en-GB" dirty="0">
                <a:cs typeface="Calibri Light" panose="020F0302020204030204"/>
              </a:rPr>
              <a:t>APC </a:t>
            </a:r>
            <a:r>
              <a:rPr lang="en-GB" dirty="0" err="1">
                <a:cs typeface="Calibri Light" panose="020F0302020204030204"/>
              </a:rPr>
              <a:t>инъекция</a:t>
            </a:r>
            <a:endParaRPr lang="en-US">
              <a:cs typeface="Calibri Light" panose="020F03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102" y="3679805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OpenThread</a:t>
            </a:r>
            <a:r>
              <a:rPr lang="en-GB">
                <a:cs typeface="Calibri" panose="020F0502020204030204"/>
              </a:rPr>
              <a:t>()</a:t>
            </a:r>
            <a:endParaRPr lang="en-US">
              <a:cs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233" y="5705120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QueueUserAPC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71274" y="4064668"/>
            <a:ext cx="22058" cy="1656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80075" y="3018068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MsgWaitForMultipleObjectsEx</a:t>
            </a:r>
            <a:r>
              <a:rPr lang="en-GB" dirty="0">
                <a:cs typeface="Calibri" panose="020F0502020204030204"/>
              </a:rPr>
              <a:t>()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0075" y="2356331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SignalObjectAndWait</a:t>
            </a:r>
            <a:r>
              <a:rPr lang="en-GB" dirty="0">
                <a:cs typeface="Calibri" panose="020F0502020204030204"/>
              </a:rPr>
              <a:t>()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0075" y="1744726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SleepEx</a:t>
            </a:r>
            <a:r>
              <a:rPr lang="en-GB">
                <a:cs typeface="Calibri" panose="020F0502020204030204"/>
              </a:rPr>
              <a:t>()</a:t>
            </a:r>
            <a:endParaRPr lang="en-US">
              <a:cs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0075" y="3689830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WaitForSingleObjectEx</a:t>
            </a:r>
            <a:r>
              <a:rPr lang="en-GB" dirty="0">
                <a:cs typeface="Calibri" panose="020F0502020204030204"/>
              </a:rPr>
              <a:t>()</a:t>
            </a:r>
            <a:endParaRPr lang="en-US">
              <a:cs typeface="Calibri" panose="020F0502020204030204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351776" y="1788694"/>
            <a:ext cx="155448" cy="2257926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62989" y="2079459"/>
            <a:ext cx="4790573" cy="1546058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3321" y="436345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/>
              <a:t>Alterable state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 panose="020F0302020204030204"/>
              </a:rPr>
              <a:t>APC </a:t>
            </a:r>
            <a:r>
              <a:rPr lang="en-GB" dirty="0" err="1">
                <a:cs typeface="Calibri Light" panose="020F0302020204030204"/>
              </a:rPr>
              <a:t>инъекция</a:t>
            </a:r>
            <a:endParaRPr lang="en-US" dirty="0" err="1"/>
          </a:p>
        </p:txBody>
      </p:sp>
      <p:sp>
        <p:nvSpPr>
          <p:cNvPr id="3" name="TextBox 2"/>
          <p:cNvSpPr txBox="1"/>
          <p:nvPr/>
        </p:nvSpPr>
        <p:spPr>
          <a:xfrm>
            <a:off x="1723437" y="1634065"/>
            <a:ext cx="830297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</p:txBody>
      </p:sp>
      <p:pic>
        <p:nvPicPr>
          <p:cNvPr id="6" name="Picture 6" descr="A picture containing indoor&#10;&#10;Description generated with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6413" y="3935276"/>
            <a:ext cx="8858013" cy="216294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74835" y="2914463"/>
            <a:ext cx="10466680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QueueUserAPC(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cs typeface="Calibri" panose="020F0502020204030204"/>
              </a:rPr>
              <a:t>thread_handle</a:t>
            </a:r>
            <a:r>
              <a:rPr lang="en-GB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, fptr_LoadLibrary(), </a:t>
            </a:r>
            <a:r>
              <a:rPr lang="en-GB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"С:/MyDocs/mal.dll"</a:t>
            </a:r>
            <a:r>
              <a:rPr lang="en-GB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)</a:t>
            </a:r>
            <a:endParaRPr lang="en-GB" dirty="0">
              <a:solidFill>
                <a:schemeClr val="accent5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82758" y="1564252"/>
            <a:ext cx="2743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OpenThread</a:t>
            </a:r>
            <a:r>
              <a:rPr lang="en-GB">
                <a:cs typeface="Calibri" panose="020F0502020204030204"/>
              </a:rPr>
              <a:t>()</a:t>
            </a:r>
            <a:endParaRPr lang="en-US" dirty="0">
              <a:cs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60720" y="1969169"/>
            <a:ext cx="944479" cy="99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4"/>
          <p:cNvSpPr txBox="1"/>
          <p:nvPr/>
        </p:nvSpPr>
        <p:spPr>
          <a:xfrm>
            <a:off x="6713671" y="876522"/>
            <a:ext cx="239888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cs typeface="Calibri" panose="020F0502020204030204"/>
              </a:rPr>
              <a:t>Параметр для ​</a:t>
            </a:r>
            <a:r>
              <a:rPr lang="en-GB">
                <a:solidFill>
                  <a:schemeClr val="accent5">
                    <a:lumMod val="75000"/>
                  </a:schemeClr>
                </a:solidFill>
                <a:cs typeface="Calibri" panose="020F0502020204030204"/>
              </a:rPr>
              <a:t>LoadLibrary()</a:t>
            </a:r>
            <a:endParaRPr lang="en-GB">
              <a:cs typeface="Calibri" panose="020F050202020403020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934825" y="1528011"/>
            <a:ext cx="2006" cy="146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Источники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Ten Process Injection Techniques: A Technical Survey Of Common And Trending Process Injection Techniques</a:t>
            </a:r>
            <a:r>
              <a:rPr lang="ru-RU" altLang="en-US"/>
              <a:t>: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https://www.endgame.com/blog/technical-blog/ten-process-injection-techniques-technical-survey-common-and-trending-process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???</a:t>
            </a:r>
            <a:endParaRPr lang="en-GB" err="1"/>
          </a:p>
        </p:txBody>
      </p:sp>
      <p:sp>
        <p:nvSpPr>
          <p:cNvPr id="7" name="TextBox 6"/>
          <p:cNvSpPr txBox="1"/>
          <p:nvPr/>
        </p:nvSpPr>
        <p:spPr>
          <a:xfrm>
            <a:off x="4132971" y="1439605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Process32First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70601" y="2897753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OpenProcess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24230" y="2098124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Process32Next</a:t>
            </a:r>
            <a:r>
              <a:rPr lang="en-GB">
                <a:cs typeface="Calibri" panose="020F0502020204030204"/>
              </a:rPr>
              <a:t>()</a:t>
            </a:r>
            <a:endParaRPr lang="en-GB">
              <a:cs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867" y="3673865"/>
            <a:ext cx="18062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VirtualAllocEx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7461" y="4435865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WriteProcessMemory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016" y="5235494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CreateRemoteThread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3534" y="5320161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NtCreateThreadEx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6052" y="5282531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RtlCreateUserThread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45963" y="3271227"/>
            <a:ext cx="1884" cy="38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14144" y="4804634"/>
            <a:ext cx="3384783" cy="42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23667" y="4048329"/>
            <a:ext cx="1265" cy="39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37593" y="2462190"/>
            <a:ext cx="1884" cy="42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63371" y="1803671"/>
            <a:ext cx="1884" cy="30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27149" y="4804634"/>
            <a:ext cx="10672" cy="509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55371" y="4804633"/>
            <a:ext cx="2730029" cy="462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05" y="1515979"/>
            <a:ext cx="379596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 algn="ctr">
              <a:buAutoNum type="arabicPeriod"/>
            </a:pPr>
            <a:r>
              <a:rPr lang="en-US"/>
              <a:t>Классический</a:t>
            </a:r>
            <a:endParaRPr lang="en-US"/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PE инъекция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Выкорчевывание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SIR (</a:t>
            </a:r>
            <a:r>
              <a:rPr lang="en-GB" b="1">
                <a:cs typeface="Calibri" panose="020F0502020204030204"/>
              </a:rPr>
              <a:t>S</a:t>
            </a:r>
            <a:r>
              <a:rPr lang="en-GB">
                <a:cs typeface="Calibri" panose="020F0502020204030204"/>
              </a:rPr>
              <a:t>uspend, </a:t>
            </a:r>
            <a:r>
              <a:rPr lang="en-GB" b="1">
                <a:cs typeface="Calibri" panose="020F0502020204030204"/>
              </a:rPr>
              <a:t>I</a:t>
            </a:r>
            <a:r>
              <a:rPr lang="en-GB">
                <a:cs typeface="Calibri" panose="020F0502020204030204"/>
              </a:rPr>
              <a:t>nject, </a:t>
            </a:r>
            <a:r>
              <a:rPr lang="en-GB" b="1">
                <a:cs typeface="Calibri" panose="020F0502020204030204"/>
              </a:rPr>
              <a:t>R</a:t>
            </a:r>
            <a:r>
              <a:rPr lang="en-GB">
                <a:cs typeface="Calibri" panose="020F0502020204030204"/>
              </a:rPr>
              <a:t>esume</a:t>
            </a:r>
            <a:r>
              <a:rPr lang="en-US">
                <a:cs typeface="Calibri" panose="020F0502020204030204"/>
              </a:rPr>
              <a:t>)</a:t>
            </a:r>
            <a:endParaRPr lang="en-US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Hook</a:t>
            </a:r>
            <a:endParaRPr lang="en-US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???</a:t>
            </a:r>
            <a:endParaRPr lang="en-GB" err="1"/>
          </a:p>
        </p:txBody>
      </p:sp>
      <p:sp>
        <p:nvSpPr>
          <p:cNvPr id="6" name="TextBox 5"/>
          <p:cNvSpPr txBox="1"/>
          <p:nvPr/>
        </p:nvSpPr>
        <p:spPr>
          <a:xfrm>
            <a:off x="4742101" y="2674575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CreateTool32Snapshot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4654" y="3344605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Thread32First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42101" y="4742594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SetWindowsHookEx</a:t>
            </a:r>
            <a:r>
              <a:rPr lang="en-GB">
                <a:cs typeface="Calibri" panose="020F0502020204030204"/>
              </a:rPr>
              <a:t>()</a:t>
            </a:r>
            <a:endParaRPr lang="en-US">
              <a:cs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520" y="3942965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Thread32Next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00815" y="3709785"/>
            <a:ext cx="646" cy="22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8277" y="4317058"/>
            <a:ext cx="1884" cy="42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63371" y="3046933"/>
            <a:ext cx="1884" cy="30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99627" y="2002812"/>
            <a:ext cx="4628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AdjustTokenPrivileges</a:t>
            </a:r>
            <a:r>
              <a:rPr lang="en-GB">
                <a:cs typeface="Calibri" panose="020F0502020204030204"/>
              </a:rPr>
              <a:t>(SE_DEBUG_PRIVILEGE)</a:t>
            </a:r>
            <a:endParaRPr lang="en-US">
              <a:cs typeface="Calibri" panose="020F0502020204030204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53344" y="2385196"/>
            <a:ext cx="11910" cy="292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43037" y="2600828"/>
            <a:ext cx="5285873" cy="17064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5" y="1515979"/>
            <a:ext cx="379596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 algn="ctr">
              <a:buAutoNum type="arabicPeriod"/>
            </a:pPr>
            <a:r>
              <a:rPr lang="en-US" strike="sngStrike"/>
              <a:t>Классический</a:t>
            </a:r>
            <a:endParaRPr lang="en-US" strike="sngStrike"/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PE инъекция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Выкорчевывание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SIR (</a:t>
            </a:r>
            <a:r>
              <a:rPr lang="en-GB" b="1">
                <a:cs typeface="Calibri" panose="020F0502020204030204"/>
              </a:rPr>
              <a:t>S</a:t>
            </a:r>
            <a:r>
              <a:rPr lang="en-GB">
                <a:cs typeface="Calibri" panose="020F0502020204030204"/>
              </a:rPr>
              <a:t>uspend, </a:t>
            </a:r>
            <a:r>
              <a:rPr lang="en-GB" b="1">
                <a:cs typeface="Calibri" panose="020F0502020204030204"/>
              </a:rPr>
              <a:t>I</a:t>
            </a:r>
            <a:r>
              <a:rPr lang="en-GB">
                <a:cs typeface="Calibri" panose="020F0502020204030204"/>
              </a:rPr>
              <a:t>nject, </a:t>
            </a:r>
            <a:r>
              <a:rPr lang="en-GB" b="1">
                <a:cs typeface="Calibri" panose="020F0502020204030204"/>
              </a:rPr>
              <a:t>R</a:t>
            </a:r>
            <a:r>
              <a:rPr lang="en-GB">
                <a:cs typeface="Calibri" panose="020F0502020204030204"/>
              </a:rPr>
              <a:t>esume</a:t>
            </a:r>
            <a:r>
              <a:rPr lang="en-US">
                <a:cs typeface="Calibri" panose="020F0502020204030204"/>
              </a:rPr>
              <a:t>)</a:t>
            </a:r>
            <a:endParaRPr lang="en-US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Hook</a:t>
            </a:r>
            <a:endParaRPr lang="en-US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???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0470" y="1423884"/>
            <a:ext cx="37358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CreateProcess</a:t>
            </a:r>
            <a:r>
              <a:rPr lang="en-GB">
                <a:cs typeface="Calibri" panose="020F0502020204030204"/>
              </a:rPr>
              <a:t>(CREATE_SUSPENDED)</a:t>
            </a:r>
            <a:endParaRPr lang="en-US">
              <a:cs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8515" y="4197557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WriteProcessMemory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33002" y="3809005"/>
            <a:ext cx="1265" cy="39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8096" y="5206994"/>
            <a:ext cx="4713" cy="33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19379" y="4849267"/>
            <a:ext cx="3938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SetThreadContext</a:t>
            </a:r>
            <a:r>
              <a:rPr lang="en-GB"/>
              <a:t>(</a:t>
            </a:r>
            <a:r>
              <a:rPr lang="en-GB" err="1"/>
              <a:t>desired_entry_point</a:t>
            </a:r>
            <a:r>
              <a:rPr lang="en-GB"/>
              <a:t>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79209" y="4563012"/>
            <a:ext cx="1265" cy="281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30130" y="2430601"/>
            <a:ext cx="31196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ZwUnmapViewOfSection</a:t>
            </a:r>
            <a:r>
              <a:rPr lang="en-GB"/>
              <a:t>()</a:t>
            </a:r>
            <a:endParaRPr lang="en-GB">
              <a:cs typeface="Calibri" panose="020F0502020204030204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16671" y="1797359"/>
            <a:ext cx="1886" cy="628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09935" y="3444567"/>
            <a:ext cx="38455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VirtualAllocEx(desired_start_address)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814923" y="2806384"/>
            <a:ext cx="7416" cy="64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77240" y="5552125"/>
            <a:ext cx="3938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ResumeThread</a:t>
            </a:r>
            <a:r>
              <a:rPr lang="en-GB"/>
              <a:t>()</a:t>
            </a:r>
            <a:endParaRPr lang="en-GB">
              <a:cs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" y="1515979"/>
            <a:ext cx="379596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 algn="ctr">
              <a:buAutoNum type="arabicPeriod"/>
            </a:pPr>
            <a:r>
              <a:rPr lang="en-US" strike="sngStrike"/>
              <a:t>Классический</a:t>
            </a:r>
            <a:endParaRPr lang="en-US" strike="sngStrike"/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PE инъекция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Выкорчевывание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SIR (</a:t>
            </a:r>
            <a:r>
              <a:rPr lang="en-GB" b="1">
                <a:cs typeface="Calibri" panose="020F0502020204030204"/>
              </a:rPr>
              <a:t>S</a:t>
            </a:r>
            <a:r>
              <a:rPr lang="en-GB">
                <a:cs typeface="Calibri" panose="020F0502020204030204"/>
              </a:rPr>
              <a:t>uspend, </a:t>
            </a:r>
            <a:r>
              <a:rPr lang="en-GB" b="1">
                <a:cs typeface="Calibri" panose="020F0502020204030204"/>
              </a:rPr>
              <a:t>I</a:t>
            </a:r>
            <a:r>
              <a:rPr lang="en-GB">
                <a:cs typeface="Calibri" panose="020F0502020204030204"/>
              </a:rPr>
              <a:t>nject, </a:t>
            </a:r>
            <a:r>
              <a:rPr lang="en-GB" b="1">
                <a:cs typeface="Calibri" panose="020F0502020204030204"/>
              </a:rPr>
              <a:t>R</a:t>
            </a:r>
            <a:r>
              <a:rPr lang="en-GB">
                <a:cs typeface="Calibri" panose="020F0502020204030204"/>
              </a:rPr>
              <a:t>esume</a:t>
            </a:r>
            <a:r>
              <a:rPr lang="en-US">
                <a:cs typeface="Calibri" panose="020F0502020204030204"/>
              </a:rPr>
              <a:t>)</a:t>
            </a:r>
            <a:endParaRPr lang="en-US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 strike="sngStrike">
                <a:cs typeface="Calibri" panose="020F0502020204030204"/>
              </a:rPr>
              <a:t>Hook</a:t>
            </a:r>
            <a:endParaRPr lang="en-US" strike="sngStrike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???</a:t>
            </a:r>
            <a:endParaRPr lang="en-GB" err="1"/>
          </a:p>
        </p:txBody>
      </p:sp>
      <p:sp>
        <p:nvSpPr>
          <p:cNvPr id="7" name="TextBox 6"/>
          <p:cNvSpPr txBox="1"/>
          <p:nvPr/>
        </p:nvSpPr>
        <p:spPr>
          <a:xfrm>
            <a:off x="5917654" y="1048579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Thread32First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55022" y="2546832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OpenThread</a:t>
            </a:r>
            <a:r>
              <a:rPr lang="en-GB">
                <a:cs typeface="Calibri" panose="020F0502020204030204"/>
              </a:rPr>
              <a:t>()</a:t>
            </a:r>
            <a:endParaRPr lang="en-US">
              <a:cs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7151" y="1707098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Thread32Next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5104" y="3964628"/>
            <a:ext cx="18062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VirtualAllocEx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1908" y="4566207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WriteProcessMemory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81119" y="2081190"/>
            <a:ext cx="1884" cy="42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46739" y="1402618"/>
            <a:ext cx="1884" cy="30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75234" y="3302891"/>
            <a:ext cx="18062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SuspendThread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80855" y="2963505"/>
            <a:ext cx="1884" cy="29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80855" y="3675373"/>
            <a:ext cx="1884" cy="29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072713" y="4337109"/>
            <a:ext cx="8142" cy="234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1802" y="5157759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SetThreadContext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7032607" y="4928661"/>
            <a:ext cx="8142" cy="234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31881" y="5769364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ResumeThread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7062686" y="5540266"/>
            <a:ext cx="8142" cy="234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05" y="1515979"/>
            <a:ext cx="379596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 algn="ctr">
              <a:buAutoNum type="arabicPeriod"/>
            </a:pPr>
            <a:r>
              <a:rPr lang="en-US" strike="sngStrike"/>
              <a:t>Классический</a:t>
            </a:r>
            <a:endParaRPr lang="en-US" strike="sngStrike"/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PE инъекция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 strike="sngStrike">
                <a:cs typeface="Calibri" panose="020F0502020204030204"/>
              </a:rPr>
              <a:t>Выкорчевывание</a:t>
            </a:r>
            <a:endParaRPr lang="en-US" strike="sngStrike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SIR (</a:t>
            </a:r>
            <a:r>
              <a:rPr lang="en-GB" b="1">
                <a:cs typeface="Calibri" panose="020F0502020204030204"/>
              </a:rPr>
              <a:t>S</a:t>
            </a:r>
            <a:r>
              <a:rPr lang="en-GB">
                <a:cs typeface="Calibri" panose="020F0502020204030204"/>
              </a:rPr>
              <a:t>uspend, </a:t>
            </a:r>
            <a:r>
              <a:rPr lang="en-GB" b="1">
                <a:cs typeface="Calibri" panose="020F0502020204030204"/>
              </a:rPr>
              <a:t>I</a:t>
            </a:r>
            <a:r>
              <a:rPr lang="en-GB">
                <a:cs typeface="Calibri" panose="020F0502020204030204"/>
              </a:rPr>
              <a:t>nject, </a:t>
            </a:r>
            <a:r>
              <a:rPr lang="en-GB" b="1">
                <a:cs typeface="Calibri" panose="020F0502020204030204"/>
              </a:rPr>
              <a:t>R</a:t>
            </a:r>
            <a:r>
              <a:rPr lang="en-GB">
                <a:cs typeface="Calibri" panose="020F0502020204030204"/>
              </a:rPr>
              <a:t>esume</a:t>
            </a:r>
            <a:r>
              <a:rPr lang="en-US">
                <a:cs typeface="Calibri" panose="020F0502020204030204"/>
              </a:rPr>
              <a:t>)</a:t>
            </a:r>
            <a:endParaRPr lang="en-US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 strike="sngStrike">
                <a:cs typeface="Calibri" panose="020F0502020204030204"/>
              </a:rPr>
              <a:t>Hook</a:t>
            </a:r>
            <a:endParaRPr lang="en-US" strike="sngStrike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???</a:t>
            </a:r>
            <a:endParaRPr lang="en-GB" err="1"/>
          </a:p>
        </p:txBody>
      </p:sp>
      <p:sp>
        <p:nvSpPr>
          <p:cNvPr id="8" name="TextBox 7"/>
          <p:cNvSpPr txBox="1"/>
          <p:nvPr/>
        </p:nvSpPr>
        <p:spPr>
          <a:xfrm>
            <a:off x="4742100" y="1714647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OpenProcess</a:t>
            </a:r>
            <a:r>
              <a:rPr lang="en-GB">
                <a:cs typeface="Calibri" panose="020F0502020204030204"/>
              </a:rPr>
              <a:t>()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12708" y="2480733"/>
            <a:ext cx="18062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VirtualAllocEx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9355" y="3242733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WriteProcessMemory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489" y="4503573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CreateRemoteThread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007" y="4588240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NtCreateThreadEx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6525" y="4550610"/>
            <a:ext cx="23988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err="1"/>
              <a:t>RtlCreateUserThread</a:t>
            </a:r>
            <a:r>
              <a:rPr lang="en-GB"/>
              <a:t>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17725" y="2088122"/>
            <a:ext cx="1884" cy="38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84591" y="4243160"/>
            <a:ext cx="3454967" cy="254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5798" y="2855197"/>
            <a:ext cx="1265" cy="39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98242" y="4243160"/>
            <a:ext cx="39459" cy="33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792" y="4243160"/>
            <a:ext cx="2750081" cy="29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7881" y="3864362"/>
            <a:ext cx="31207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/>
              <a:t>Custom_FixRelocationTable()</a:t>
            </a:r>
            <a:r>
              <a:rPr lang="en-GB">
                <a:cs typeface="Calibri" panose="020F0502020204030204"/>
              </a:rPr>
              <a:t>​</a:t>
            </a:r>
            <a:endParaRPr lang="en-GB">
              <a:cs typeface="Calibri" panose="020F050202020403020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195692" y="3607170"/>
            <a:ext cx="1265" cy="281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05" y="1515979"/>
            <a:ext cx="379596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 algn="ctr">
              <a:buAutoNum type="arabicPeriod"/>
            </a:pPr>
            <a:r>
              <a:rPr lang="en-US" strike="sngStrike"/>
              <a:t>Классический</a:t>
            </a:r>
            <a:endParaRPr lang="en-US" strike="sngStrike"/>
          </a:p>
          <a:p>
            <a:pPr marL="342900" indent="-342900" algn="ctr">
              <a:buAutoNum type="arabicPeriod"/>
            </a:pPr>
            <a:r>
              <a:rPr lang="en-US">
                <a:cs typeface="Calibri" panose="020F0502020204030204"/>
              </a:rPr>
              <a:t>PE инъекция</a:t>
            </a:r>
            <a:endParaRPr lang="en-US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 strike="sngStrike">
                <a:cs typeface="Calibri" panose="020F0502020204030204"/>
              </a:rPr>
              <a:t>Выкорчевывание</a:t>
            </a:r>
            <a:endParaRPr lang="en-US" strike="sngStrike" dirty="0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 strike="sngStrike">
                <a:cs typeface="Calibri" panose="020F0502020204030204"/>
              </a:rPr>
              <a:t>SIR (</a:t>
            </a:r>
            <a:r>
              <a:rPr lang="en-GB" b="1" strike="sngStrike">
                <a:cs typeface="Calibri" panose="020F0502020204030204"/>
              </a:rPr>
              <a:t>S</a:t>
            </a:r>
            <a:r>
              <a:rPr lang="en-GB" strike="sngStrike">
                <a:cs typeface="Calibri" panose="020F0502020204030204"/>
              </a:rPr>
              <a:t>uspend, </a:t>
            </a:r>
            <a:r>
              <a:rPr lang="en-GB" b="1" strike="sngStrike">
                <a:cs typeface="Calibri" panose="020F0502020204030204"/>
              </a:rPr>
              <a:t>I</a:t>
            </a:r>
            <a:r>
              <a:rPr lang="en-GB" strike="sngStrike">
                <a:cs typeface="Calibri" panose="020F0502020204030204"/>
              </a:rPr>
              <a:t>nject, </a:t>
            </a:r>
            <a:r>
              <a:rPr lang="en-GB" b="1" strike="sngStrike">
                <a:cs typeface="Calibri" panose="020F0502020204030204"/>
              </a:rPr>
              <a:t>R</a:t>
            </a:r>
            <a:r>
              <a:rPr lang="en-GB" strike="sngStrike">
                <a:cs typeface="Calibri" panose="020F0502020204030204"/>
              </a:rPr>
              <a:t>esume</a:t>
            </a:r>
            <a:r>
              <a:rPr lang="en-US" strike="sngStrike">
                <a:cs typeface="Calibri" panose="020F0502020204030204"/>
              </a:rPr>
              <a:t>)</a:t>
            </a:r>
            <a:endParaRPr lang="en-US" strike="sngStrike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r>
              <a:rPr lang="en-US" strike="sngStrike">
                <a:cs typeface="Calibri" panose="020F0502020204030204"/>
              </a:rPr>
              <a:t>Hook</a:t>
            </a:r>
            <a:endParaRPr lang="en-US" strike="sngStrike">
              <a:cs typeface="Calibri" panose="020F0502020204030204"/>
            </a:endParaRPr>
          </a:p>
          <a:p>
            <a:pPr marL="342900" indent="-342900" algn="ctr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/>
              </a:rPr>
              <a:t>Какие еще есть способы?</a:t>
            </a:r>
            <a:endParaRPr lang="en-GB"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cs typeface="Calibri" panose="020F0502020204030204"/>
              </a:rPr>
              <a:t>APC – Asynchronous </a:t>
            </a:r>
            <a:r>
              <a:rPr lang="en-US" sz="3000" dirty="0" err="1">
                <a:cs typeface="Calibri" panose="020F0502020204030204"/>
              </a:rPr>
              <a:t>Procedure</a:t>
            </a:r>
            <a:r>
              <a:rPr lang="en-US" sz="3000" dirty="0">
                <a:cs typeface="Calibri" panose="020F0502020204030204"/>
              </a:rPr>
              <a:t> Call</a:t>
            </a:r>
            <a:endParaRPr lang="en-US" sz="3000" dirty="0">
              <a:cs typeface="Calibri" panose="020F0502020204030204"/>
            </a:endParaRPr>
          </a:p>
          <a:p>
            <a:r>
              <a:rPr lang="en-GB" sz="3000" dirty="0">
                <a:cs typeface="Calibri" panose="020F0502020204030204"/>
              </a:rPr>
              <a:t>EWMI</a:t>
            </a:r>
            <a:endParaRPr lang="en-GB" sz="3000" dirty="0">
              <a:cs typeface="Calibri" panose="020F0502020204030204"/>
            </a:endParaRPr>
          </a:p>
          <a:p>
            <a:r>
              <a:rPr lang="en-GB" sz="3000" dirty="0">
                <a:cs typeface="Calibri" panose="020F0502020204030204"/>
              </a:rPr>
              <a:t>SHIMS</a:t>
            </a:r>
            <a:endParaRPr lang="en-GB" sz="3000" dirty="0">
              <a:cs typeface="Calibri" panose="020F0502020204030204"/>
            </a:endParaRPr>
          </a:p>
          <a:p>
            <a:r>
              <a:rPr lang="en-GB" sz="3000" dirty="0">
                <a:cs typeface="Calibri" panose="020F0502020204030204"/>
              </a:rPr>
              <a:t>Userland rootkits</a:t>
            </a:r>
            <a:endParaRPr lang="en-GB" sz="3000" dirty="0">
              <a:cs typeface="Calibri" panose="020F0502020204030204"/>
            </a:endParaRPr>
          </a:p>
          <a:p>
            <a:endParaRPr lang="en-GB" sz="3000" dirty="0">
              <a:cs typeface="Calibri" panose="020F0502020204030204"/>
            </a:endParaRPr>
          </a:p>
        </p:txBody>
      </p:sp>
      <p:pic>
        <p:nvPicPr>
          <p:cNvPr id="4" name="Picture 4" descr="A picture containing indoor&#10;&#10;Description generated with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3141" y="2315526"/>
            <a:ext cx="6148682" cy="40990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16" y="44283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 panose="020F0302020204030204"/>
              </a:rPr>
              <a:t>APC </a:t>
            </a:r>
            <a:r>
              <a:rPr lang="en-GB" dirty="0" err="1">
                <a:cs typeface="Calibri Light" panose="020F0302020204030204"/>
              </a:rPr>
              <a:t>инъекция</a:t>
            </a:r>
            <a:endParaRPr lang="en-US" dirty="0" err="1"/>
          </a:p>
        </p:txBody>
      </p:sp>
      <p:sp>
        <p:nvSpPr>
          <p:cNvPr id="3" name="Rectangle 2"/>
          <p:cNvSpPr/>
          <p:nvPr/>
        </p:nvSpPr>
        <p:spPr>
          <a:xfrm>
            <a:off x="1516241" y="1610400"/>
            <a:ext cx="2889585" cy="4975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65886" y="15645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dirty="0"/>
              <a:t>0xffffffff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538437" y="62204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GB" dirty="0"/>
              <a:t>0x00000000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6241" y="2853228"/>
            <a:ext cx="2889583" cy="90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 panose="020F0502020204030204"/>
              </a:rPr>
              <a:t>Stack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16241" y="4785110"/>
            <a:ext cx="2889583" cy="904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 panose="020F0502020204030204"/>
              </a:rPr>
              <a:t>Code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048030" y="123895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dirty="0"/>
              <a:t>ПЗУ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82326" y="119191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dirty="0">
                <a:cs typeface="Calibri" panose="020F0502020204030204"/>
              </a:rPr>
              <a:t>ОЗУ</a:t>
            </a:r>
            <a:endParaRPr lang="en-US" dirty="0"/>
          </a:p>
        </p:txBody>
      </p:sp>
      <p:pic>
        <p:nvPicPr>
          <p:cNvPr id="21" name="Picture 22" descr="A close up of electronics&#10;&#10;Description generated with very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214" y="1747050"/>
            <a:ext cx="2743200" cy="24231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17363" y="203858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wow.exe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Calibri" panose="020F050202020403020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878682" y="2225793"/>
            <a:ext cx="3206043" cy="7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4400202" y="1612430"/>
            <a:ext cx="955078" cy="496899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/>
          <p:cNvSpPr/>
          <p:nvPr/>
        </p:nvSpPr>
        <p:spPr>
          <a:xfrm>
            <a:off x="4914429" y="4735688"/>
            <a:ext cx="4122325" cy="255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 panose="020F0502020204030204"/>
              </a:rPr>
              <a:t>Поток</a:t>
            </a:r>
            <a:r>
              <a:rPr lang="en-US" dirty="0">
                <a:cs typeface="Calibri" panose="020F0502020204030204"/>
              </a:rPr>
              <a:t> 1</a:t>
            </a:r>
            <a:endParaRPr lang="en-US" dirty="0"/>
          </a:p>
        </p:txBody>
      </p:sp>
      <p:sp>
        <p:nvSpPr>
          <p:cNvPr id="30" name="Rectangle: Rounded Corners 29"/>
          <p:cNvSpPr/>
          <p:nvPr/>
        </p:nvSpPr>
        <p:spPr>
          <a:xfrm>
            <a:off x="5224874" y="4999096"/>
            <a:ext cx="4122325" cy="255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 panose="020F0502020204030204"/>
              </a:rPr>
              <a:t>Поток</a:t>
            </a:r>
            <a:r>
              <a:rPr lang="en-US" dirty="0">
                <a:cs typeface="Calibri" panose="020F0502020204030204"/>
              </a:rPr>
              <a:t> 2</a:t>
            </a:r>
            <a:endParaRPr lang="en-US" dirty="0"/>
          </a:p>
        </p:txBody>
      </p:sp>
      <p:sp>
        <p:nvSpPr>
          <p:cNvPr id="31" name="Rectangle: Rounded Corners 30"/>
          <p:cNvSpPr/>
          <p:nvPr/>
        </p:nvSpPr>
        <p:spPr>
          <a:xfrm>
            <a:off x="5619985" y="5262503"/>
            <a:ext cx="4122325" cy="255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 panose="020F0502020204030204"/>
              </a:rPr>
              <a:t>Поток</a:t>
            </a:r>
            <a:r>
              <a:rPr lang="en-US" dirty="0">
                <a:cs typeface="Calibri" panose="020F0502020204030204"/>
              </a:rPr>
              <a:t> 3</a:t>
            </a:r>
            <a:endParaRPr lang="en-US" dirty="0"/>
          </a:p>
        </p:txBody>
      </p:sp>
      <p:sp>
        <p:nvSpPr>
          <p:cNvPr id="32" name="Rectangle: Rounded Corners 31"/>
          <p:cNvSpPr/>
          <p:nvPr/>
        </p:nvSpPr>
        <p:spPr>
          <a:xfrm>
            <a:off x="5977466" y="5525910"/>
            <a:ext cx="4122325" cy="255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 panose="020F0502020204030204"/>
              </a:rPr>
              <a:t>Поток</a:t>
            </a:r>
            <a:r>
              <a:rPr lang="en-US" dirty="0">
                <a:cs typeface="Calibri" panose="020F0502020204030204"/>
              </a:rPr>
              <a:t> 4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 panose="020F0302020204030204"/>
              </a:rPr>
              <a:t>APC </a:t>
            </a:r>
            <a:r>
              <a:rPr lang="en-GB" dirty="0" err="1">
                <a:cs typeface="Calibri Light" panose="020F0302020204030204"/>
              </a:rPr>
              <a:t>инъекция</a:t>
            </a:r>
            <a:endParaRPr lang="en-US" dirty="0" err="1">
              <a:cs typeface="Calibri Light" panose="020F0302020204030204"/>
            </a:endParaRPr>
          </a:p>
        </p:txBody>
      </p:sp>
      <p:pic>
        <p:nvPicPr>
          <p:cNvPr id="10" name="Picture 10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659" y="1443520"/>
            <a:ext cx="5687718" cy="5231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1811</Words>
  <Application>WPS Presentation</Application>
  <PresentationFormat>Widescreen</PresentationFormat>
  <Paragraphs>190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Calibri</vt:lpstr>
      <vt:lpstr>Calibri Light</vt:lpstr>
      <vt:lpstr>office theme</vt:lpstr>
      <vt:lpstr>Способы внедрения в процесс</vt:lpstr>
      <vt:lpstr>???</vt:lpstr>
      <vt:lpstr>???</vt:lpstr>
      <vt:lpstr>???</vt:lpstr>
      <vt:lpstr>???</vt:lpstr>
      <vt:lpstr>???</vt:lpstr>
      <vt:lpstr>Какие еще есть способы?</vt:lpstr>
      <vt:lpstr>APC инъекция</vt:lpstr>
      <vt:lpstr>APC инъекция</vt:lpstr>
      <vt:lpstr>APC инъекция</vt:lpstr>
      <vt:lpstr>APC инъекция</vt:lpstr>
      <vt:lpstr>APC инъекция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v.zvereva</cp:lastModifiedBy>
  <cp:revision>404</cp:revision>
  <dcterms:created xsi:type="dcterms:W3CDTF">2013-07-15T20:26:00Z</dcterms:created>
  <dcterms:modified xsi:type="dcterms:W3CDTF">2019-01-22T15:38:59Z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